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Oswald Bold" charset="1" panose="00000800000000000000"/>
      <p:regular r:id="rId11"/>
    </p:embeddedFont>
    <p:embeddedFont>
      <p:font typeface="Codec Pro Bold" charset="1" panose="00000600000000000000"/>
      <p:regular r:id="rId12"/>
    </p:embeddedFont>
    <p:embeddedFont>
      <p:font typeface="Montserrat Classic" charset="1" panose="00000500000000000000"/>
      <p:regular r:id="rId13"/>
    </p:embeddedFont>
    <p:embeddedFont>
      <p:font typeface="Montserrat Classic Bold" charset="1" panose="00000800000000000000"/>
      <p:regular r:id="rId14"/>
    </p:embeddedFont>
    <p:embeddedFont>
      <p:font typeface="Montserrat Light" charset="1" panose="00000400000000000000"/>
      <p:regular r:id="rId15"/>
    </p:embeddedFont>
    <p:embeddedFont>
      <p:font typeface="Oswald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3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36" t="0" r="-4493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752367" y="-200024"/>
            <a:ext cx="5056948" cy="11130209"/>
            <a:chOff x="0" y="0"/>
            <a:chExt cx="1331871" cy="29314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31871" cy="2931413"/>
            </a:xfrm>
            <a:custGeom>
              <a:avLst/>
              <a:gdLst/>
              <a:ahLst/>
              <a:cxnLst/>
              <a:rect r="r" b="b" t="t" l="l"/>
              <a:pathLst>
                <a:path h="2931413" w="1331871">
                  <a:moveTo>
                    <a:pt x="0" y="0"/>
                  </a:moveTo>
                  <a:lnTo>
                    <a:pt x="1331871" y="0"/>
                  </a:lnTo>
                  <a:lnTo>
                    <a:pt x="1331871" y="2931413"/>
                  </a:lnTo>
                  <a:lnTo>
                    <a:pt x="0" y="29314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331871" cy="29695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1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rot="5400000">
            <a:off x="8608867" y="5129212"/>
            <a:ext cx="10287000" cy="0"/>
          </a:xfrm>
          <a:prstGeom prst="line">
            <a:avLst/>
          </a:prstGeom>
          <a:ln cap="flat" w="28575">
            <a:solidFill>
              <a:srgbClr val="E9E9E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-10800000">
            <a:off x="14538397" y="8050312"/>
            <a:ext cx="2742895" cy="0"/>
          </a:xfrm>
          <a:prstGeom prst="line">
            <a:avLst/>
          </a:prstGeom>
          <a:ln cap="flat" w="28575">
            <a:solidFill>
              <a:srgbClr val="E9E9E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4339154" y="1266744"/>
            <a:ext cx="3424625" cy="1467697"/>
          </a:xfrm>
          <a:custGeom>
            <a:avLst/>
            <a:gdLst/>
            <a:ahLst/>
            <a:cxnLst/>
            <a:rect r="r" b="b" t="t" l="l"/>
            <a:pathLst>
              <a:path h="1467697" w="3424625">
                <a:moveTo>
                  <a:pt x="0" y="0"/>
                </a:moveTo>
                <a:lnTo>
                  <a:pt x="3424626" y="0"/>
                </a:lnTo>
                <a:lnTo>
                  <a:pt x="3424626" y="1467696"/>
                </a:lnTo>
                <a:lnTo>
                  <a:pt x="0" y="14676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828800"/>
            <a:ext cx="11624475" cy="6743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00"/>
              </a:lnSpc>
            </a:pPr>
            <a:r>
              <a:rPr lang="en-US" sz="12000" b="true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The Metropolitan City of Milan &amp; EGTC Rhine-Alpine Corridor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339154" y="3446311"/>
            <a:ext cx="2735267" cy="1918769"/>
          </a:xfrm>
          <a:custGeom>
            <a:avLst/>
            <a:gdLst/>
            <a:ahLst/>
            <a:cxnLst/>
            <a:rect r="r" b="b" t="t" l="l"/>
            <a:pathLst>
              <a:path h="1918769" w="2735267">
                <a:moveTo>
                  <a:pt x="0" y="0"/>
                </a:moveTo>
                <a:lnTo>
                  <a:pt x="2735267" y="0"/>
                </a:lnTo>
                <a:lnTo>
                  <a:pt x="2735267" y="1918769"/>
                </a:lnTo>
                <a:lnTo>
                  <a:pt x="0" y="19187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538397" y="6831562"/>
            <a:ext cx="3026140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true">
                <a:solidFill>
                  <a:srgbClr val="728FA5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Presented by:</a:t>
            </a:r>
          </a:p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728FA5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Dario Parravicini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538397" y="8395335"/>
            <a:ext cx="3026140" cy="86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true">
                <a:solidFill>
                  <a:srgbClr val="728FA5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Corridor Conference</a:t>
            </a:r>
          </a:p>
          <a:p>
            <a:pPr algn="just">
              <a:lnSpc>
                <a:spcPts val="3360"/>
              </a:lnSpc>
            </a:pPr>
            <a:r>
              <a:rPr lang="en-US" sz="2400" b="true">
                <a:solidFill>
                  <a:srgbClr val="728FA5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25th September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3C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097195" y="0"/>
            <a:ext cx="14975415" cy="10287000"/>
            <a:chOff x="0" y="0"/>
            <a:chExt cx="394414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44142" cy="2709333"/>
            </a:xfrm>
            <a:custGeom>
              <a:avLst/>
              <a:gdLst/>
              <a:ahLst/>
              <a:cxnLst/>
              <a:rect r="r" b="b" t="t" l="l"/>
              <a:pathLst>
                <a:path h="2709333" w="3944142">
                  <a:moveTo>
                    <a:pt x="20162" y="0"/>
                  </a:moveTo>
                  <a:lnTo>
                    <a:pt x="3923980" y="0"/>
                  </a:lnTo>
                  <a:cubicBezTo>
                    <a:pt x="3935115" y="0"/>
                    <a:pt x="3944142" y="9027"/>
                    <a:pt x="3944142" y="20162"/>
                  </a:cubicBezTo>
                  <a:lnTo>
                    <a:pt x="3944142" y="2689171"/>
                  </a:lnTo>
                  <a:cubicBezTo>
                    <a:pt x="3944142" y="2694518"/>
                    <a:pt x="3942018" y="2699647"/>
                    <a:pt x="3938237" y="2703428"/>
                  </a:cubicBezTo>
                  <a:cubicBezTo>
                    <a:pt x="3934456" y="2707209"/>
                    <a:pt x="3929328" y="2709333"/>
                    <a:pt x="3923980" y="2709333"/>
                  </a:cubicBezTo>
                  <a:lnTo>
                    <a:pt x="20162" y="2709333"/>
                  </a:lnTo>
                  <a:cubicBezTo>
                    <a:pt x="9027" y="2709333"/>
                    <a:pt x="0" y="2700306"/>
                    <a:pt x="0" y="2689171"/>
                  </a:cubicBezTo>
                  <a:lnTo>
                    <a:pt x="0" y="20162"/>
                  </a:lnTo>
                  <a:cubicBezTo>
                    <a:pt x="0" y="9027"/>
                    <a:pt x="9027" y="0"/>
                    <a:pt x="2016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944142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13303" y="4663580"/>
            <a:ext cx="2578727" cy="1432874"/>
            <a:chOff x="0" y="0"/>
            <a:chExt cx="4159440" cy="2311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59377" cy="2311146"/>
            </a:xfrm>
            <a:custGeom>
              <a:avLst/>
              <a:gdLst/>
              <a:ahLst/>
              <a:cxnLst/>
              <a:rect r="r" b="b" t="t" l="l"/>
              <a:pathLst>
                <a:path h="2311146" w="4159377">
                  <a:moveTo>
                    <a:pt x="4159377" y="1243076"/>
                  </a:moveTo>
                  <a:cubicBezTo>
                    <a:pt x="3182874" y="1031875"/>
                    <a:pt x="3182874" y="1031875"/>
                    <a:pt x="3182874" y="1031875"/>
                  </a:cubicBezTo>
                  <a:cubicBezTo>
                    <a:pt x="3315462" y="905129"/>
                    <a:pt x="3315462" y="905129"/>
                    <a:pt x="3315462" y="905129"/>
                  </a:cubicBezTo>
                  <a:cubicBezTo>
                    <a:pt x="2959862" y="573278"/>
                    <a:pt x="2489581" y="374142"/>
                    <a:pt x="1965198" y="374142"/>
                  </a:cubicBezTo>
                  <a:cubicBezTo>
                    <a:pt x="886079" y="374142"/>
                    <a:pt x="12065" y="1237107"/>
                    <a:pt x="0" y="2311146"/>
                  </a:cubicBezTo>
                  <a:cubicBezTo>
                    <a:pt x="12065" y="1031875"/>
                    <a:pt x="1054989" y="0"/>
                    <a:pt x="2332863" y="0"/>
                  </a:cubicBezTo>
                  <a:cubicBezTo>
                    <a:pt x="2863342" y="0"/>
                    <a:pt x="3351657" y="175006"/>
                    <a:pt x="3743452" y="476758"/>
                  </a:cubicBezTo>
                  <a:cubicBezTo>
                    <a:pt x="3845941" y="374142"/>
                    <a:pt x="3845941" y="374142"/>
                    <a:pt x="3845941" y="374142"/>
                  </a:cubicBezTo>
                  <a:lnTo>
                    <a:pt x="4159377" y="1243076"/>
                  </a:lnTo>
                  <a:close/>
                </a:path>
              </a:pathLst>
            </a:custGeom>
            <a:solidFill>
              <a:srgbClr val="F2F4F5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514184" y="5062642"/>
            <a:ext cx="2087711" cy="2089050"/>
            <a:chOff x="0" y="0"/>
            <a:chExt cx="3367440" cy="33696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67405" cy="3369564"/>
            </a:xfrm>
            <a:custGeom>
              <a:avLst/>
              <a:gdLst/>
              <a:ahLst/>
              <a:cxnLst/>
              <a:rect r="r" b="b" t="t" l="l"/>
              <a:pathLst>
                <a:path h="3369564" w="3367405">
                  <a:moveTo>
                    <a:pt x="0" y="1684782"/>
                  </a:moveTo>
                  <a:cubicBezTo>
                    <a:pt x="0" y="754253"/>
                    <a:pt x="753872" y="0"/>
                    <a:pt x="1683766" y="0"/>
                  </a:cubicBezTo>
                  <a:cubicBezTo>
                    <a:pt x="2613660" y="0"/>
                    <a:pt x="3367405" y="754253"/>
                    <a:pt x="3367405" y="1684782"/>
                  </a:cubicBezTo>
                  <a:cubicBezTo>
                    <a:pt x="3367405" y="2615311"/>
                    <a:pt x="2613660" y="3369564"/>
                    <a:pt x="1683766" y="3369564"/>
                  </a:cubicBezTo>
                  <a:cubicBezTo>
                    <a:pt x="753872" y="3369564"/>
                    <a:pt x="0" y="2615311"/>
                    <a:pt x="0" y="1684782"/>
                  </a:cubicBezTo>
                  <a:close/>
                </a:path>
              </a:pathLst>
            </a:custGeom>
            <a:solidFill>
              <a:srgbClr val="F2F4F5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3988013" y="5061303"/>
            <a:ext cx="2088157" cy="2086818"/>
            <a:chOff x="0" y="0"/>
            <a:chExt cx="3368160" cy="336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368040" cy="3366008"/>
            </a:xfrm>
            <a:custGeom>
              <a:avLst/>
              <a:gdLst/>
              <a:ahLst/>
              <a:cxnLst/>
              <a:rect r="r" b="b" t="t" l="l"/>
              <a:pathLst>
                <a:path h="3366008" w="3368040">
                  <a:moveTo>
                    <a:pt x="0" y="1683004"/>
                  </a:moveTo>
                  <a:cubicBezTo>
                    <a:pt x="0" y="753491"/>
                    <a:pt x="753999" y="0"/>
                    <a:pt x="1684020" y="0"/>
                  </a:cubicBezTo>
                  <a:cubicBezTo>
                    <a:pt x="2614041" y="0"/>
                    <a:pt x="3368040" y="753491"/>
                    <a:pt x="3368040" y="1683004"/>
                  </a:cubicBezTo>
                  <a:cubicBezTo>
                    <a:pt x="3368040" y="2612517"/>
                    <a:pt x="2614041" y="3366008"/>
                    <a:pt x="1684020" y="3366008"/>
                  </a:cubicBezTo>
                  <a:cubicBezTo>
                    <a:pt x="753999" y="3366008"/>
                    <a:pt x="0" y="2612517"/>
                    <a:pt x="0" y="1683004"/>
                  </a:cubicBezTo>
                  <a:close/>
                </a:path>
              </a:pathLst>
            </a:custGeom>
            <a:solidFill>
              <a:srgbClr val="F2F4F5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873740" y="6066993"/>
            <a:ext cx="2582745" cy="1431089"/>
            <a:chOff x="0" y="0"/>
            <a:chExt cx="4165920" cy="23083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65981" cy="2308352"/>
            </a:xfrm>
            <a:custGeom>
              <a:avLst/>
              <a:gdLst/>
              <a:ahLst/>
              <a:cxnLst/>
              <a:rect r="r" b="b" t="t" l="l"/>
              <a:pathLst>
                <a:path h="2308352" w="4165981">
                  <a:moveTo>
                    <a:pt x="4165981" y="1066800"/>
                  </a:moveTo>
                  <a:cubicBezTo>
                    <a:pt x="3189351" y="1271778"/>
                    <a:pt x="3189351" y="1271778"/>
                    <a:pt x="3189351" y="1271778"/>
                  </a:cubicBezTo>
                  <a:cubicBezTo>
                    <a:pt x="3315970" y="1404366"/>
                    <a:pt x="3315970" y="1404366"/>
                    <a:pt x="3315970" y="1404366"/>
                  </a:cubicBezTo>
                  <a:cubicBezTo>
                    <a:pt x="2966339" y="1735836"/>
                    <a:pt x="2489962" y="1934718"/>
                    <a:pt x="1971548" y="1934718"/>
                  </a:cubicBezTo>
                  <a:cubicBezTo>
                    <a:pt x="892302" y="1934591"/>
                    <a:pt x="18034" y="1072769"/>
                    <a:pt x="0" y="0"/>
                  </a:cubicBezTo>
                  <a:cubicBezTo>
                    <a:pt x="18034" y="1277747"/>
                    <a:pt x="1061085" y="2308352"/>
                    <a:pt x="2339213" y="2308352"/>
                  </a:cubicBezTo>
                  <a:cubicBezTo>
                    <a:pt x="2869692" y="2308352"/>
                    <a:pt x="3358134" y="2133600"/>
                    <a:pt x="3749929" y="1832229"/>
                  </a:cubicBezTo>
                  <a:cubicBezTo>
                    <a:pt x="3852418" y="1934718"/>
                    <a:pt x="3852418" y="1934718"/>
                    <a:pt x="3852418" y="1934718"/>
                  </a:cubicBezTo>
                  <a:lnTo>
                    <a:pt x="4165981" y="1066800"/>
                  </a:lnTo>
                  <a:close/>
                </a:path>
              </a:pathLst>
            </a:custGeom>
            <a:solidFill>
              <a:srgbClr val="F2F4F5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713659" y="4689916"/>
            <a:ext cx="2578727" cy="1432874"/>
            <a:chOff x="0" y="0"/>
            <a:chExt cx="4159440" cy="2311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59377" cy="2311146"/>
            </a:xfrm>
            <a:custGeom>
              <a:avLst/>
              <a:gdLst/>
              <a:ahLst/>
              <a:cxnLst/>
              <a:rect r="r" b="b" t="t" l="l"/>
              <a:pathLst>
                <a:path h="2311146" w="4159377">
                  <a:moveTo>
                    <a:pt x="4159377" y="1243076"/>
                  </a:moveTo>
                  <a:cubicBezTo>
                    <a:pt x="3182874" y="1031875"/>
                    <a:pt x="3182874" y="1031875"/>
                    <a:pt x="3182874" y="1031875"/>
                  </a:cubicBezTo>
                  <a:cubicBezTo>
                    <a:pt x="3315462" y="905129"/>
                    <a:pt x="3315462" y="905129"/>
                    <a:pt x="3315462" y="905129"/>
                  </a:cubicBezTo>
                  <a:cubicBezTo>
                    <a:pt x="2959862" y="573278"/>
                    <a:pt x="2489581" y="374142"/>
                    <a:pt x="1965198" y="374142"/>
                  </a:cubicBezTo>
                  <a:cubicBezTo>
                    <a:pt x="886079" y="374142"/>
                    <a:pt x="12065" y="1237107"/>
                    <a:pt x="0" y="2311146"/>
                  </a:cubicBezTo>
                  <a:cubicBezTo>
                    <a:pt x="12065" y="1031875"/>
                    <a:pt x="1054989" y="0"/>
                    <a:pt x="2332863" y="0"/>
                  </a:cubicBezTo>
                  <a:cubicBezTo>
                    <a:pt x="2863342" y="0"/>
                    <a:pt x="3351657" y="175006"/>
                    <a:pt x="3743452" y="476758"/>
                  </a:cubicBezTo>
                  <a:cubicBezTo>
                    <a:pt x="3845941" y="374142"/>
                    <a:pt x="3845941" y="374142"/>
                    <a:pt x="3845941" y="374142"/>
                  </a:cubicBezTo>
                  <a:lnTo>
                    <a:pt x="4159377" y="1243076"/>
                  </a:lnTo>
                  <a:close/>
                </a:path>
              </a:pathLst>
            </a:custGeom>
            <a:solidFill>
              <a:srgbClr val="F2F4F5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6814541" y="5088979"/>
            <a:ext cx="2087711" cy="2089050"/>
            <a:chOff x="0" y="0"/>
            <a:chExt cx="3367440" cy="33696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367405" cy="3369564"/>
            </a:xfrm>
            <a:custGeom>
              <a:avLst/>
              <a:gdLst/>
              <a:ahLst/>
              <a:cxnLst/>
              <a:rect r="r" b="b" t="t" l="l"/>
              <a:pathLst>
                <a:path h="3369564" w="3367405">
                  <a:moveTo>
                    <a:pt x="0" y="1684782"/>
                  </a:moveTo>
                  <a:cubicBezTo>
                    <a:pt x="0" y="754253"/>
                    <a:pt x="753872" y="0"/>
                    <a:pt x="1683766" y="0"/>
                  </a:cubicBezTo>
                  <a:cubicBezTo>
                    <a:pt x="2613660" y="0"/>
                    <a:pt x="3367405" y="754253"/>
                    <a:pt x="3367405" y="1684782"/>
                  </a:cubicBezTo>
                  <a:cubicBezTo>
                    <a:pt x="3367405" y="2615311"/>
                    <a:pt x="2613660" y="3369564"/>
                    <a:pt x="1683766" y="3369564"/>
                  </a:cubicBezTo>
                  <a:cubicBezTo>
                    <a:pt x="753872" y="3369564"/>
                    <a:pt x="0" y="2615311"/>
                    <a:pt x="0" y="1684782"/>
                  </a:cubicBezTo>
                  <a:close/>
                </a:path>
              </a:pathLst>
            </a:custGeom>
            <a:solidFill>
              <a:srgbClr val="F2F4F5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9288369" y="5087640"/>
            <a:ext cx="2088157" cy="2086818"/>
            <a:chOff x="0" y="0"/>
            <a:chExt cx="3368160" cy="3366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368040" cy="3366008"/>
            </a:xfrm>
            <a:custGeom>
              <a:avLst/>
              <a:gdLst/>
              <a:ahLst/>
              <a:cxnLst/>
              <a:rect r="r" b="b" t="t" l="l"/>
              <a:pathLst>
                <a:path h="3366008" w="3368040">
                  <a:moveTo>
                    <a:pt x="0" y="1683004"/>
                  </a:moveTo>
                  <a:cubicBezTo>
                    <a:pt x="0" y="753491"/>
                    <a:pt x="753999" y="0"/>
                    <a:pt x="1684020" y="0"/>
                  </a:cubicBezTo>
                  <a:cubicBezTo>
                    <a:pt x="2614041" y="0"/>
                    <a:pt x="3368040" y="753491"/>
                    <a:pt x="3368040" y="1683004"/>
                  </a:cubicBezTo>
                  <a:cubicBezTo>
                    <a:pt x="3368040" y="2612517"/>
                    <a:pt x="2614041" y="3366008"/>
                    <a:pt x="1684020" y="3366008"/>
                  </a:cubicBezTo>
                  <a:cubicBezTo>
                    <a:pt x="753999" y="3366008"/>
                    <a:pt x="0" y="2612517"/>
                    <a:pt x="0" y="1683004"/>
                  </a:cubicBezTo>
                  <a:close/>
                </a:path>
              </a:pathLst>
            </a:custGeom>
            <a:solidFill>
              <a:srgbClr val="F2F4F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9174096" y="6093330"/>
            <a:ext cx="2582745" cy="1431089"/>
            <a:chOff x="0" y="0"/>
            <a:chExt cx="4165920" cy="230832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165981" cy="2308352"/>
            </a:xfrm>
            <a:custGeom>
              <a:avLst/>
              <a:gdLst/>
              <a:ahLst/>
              <a:cxnLst/>
              <a:rect r="r" b="b" t="t" l="l"/>
              <a:pathLst>
                <a:path h="2308352" w="4165981">
                  <a:moveTo>
                    <a:pt x="4165981" y="1066800"/>
                  </a:moveTo>
                  <a:cubicBezTo>
                    <a:pt x="3189351" y="1271778"/>
                    <a:pt x="3189351" y="1271778"/>
                    <a:pt x="3189351" y="1271778"/>
                  </a:cubicBezTo>
                  <a:cubicBezTo>
                    <a:pt x="3315970" y="1404366"/>
                    <a:pt x="3315970" y="1404366"/>
                    <a:pt x="3315970" y="1404366"/>
                  </a:cubicBezTo>
                  <a:cubicBezTo>
                    <a:pt x="2966339" y="1735836"/>
                    <a:pt x="2489962" y="1934718"/>
                    <a:pt x="1971548" y="1934718"/>
                  </a:cubicBezTo>
                  <a:cubicBezTo>
                    <a:pt x="892302" y="1934591"/>
                    <a:pt x="18034" y="1072769"/>
                    <a:pt x="0" y="0"/>
                  </a:cubicBezTo>
                  <a:cubicBezTo>
                    <a:pt x="18034" y="1277747"/>
                    <a:pt x="1061085" y="2308352"/>
                    <a:pt x="2339213" y="2308352"/>
                  </a:cubicBezTo>
                  <a:cubicBezTo>
                    <a:pt x="2869692" y="2308352"/>
                    <a:pt x="3358134" y="2133600"/>
                    <a:pt x="3749929" y="1832229"/>
                  </a:cubicBezTo>
                  <a:cubicBezTo>
                    <a:pt x="3852418" y="1934718"/>
                    <a:pt x="3852418" y="1934718"/>
                    <a:pt x="3852418" y="1934718"/>
                  </a:cubicBezTo>
                  <a:lnTo>
                    <a:pt x="4165981" y="1066800"/>
                  </a:lnTo>
                  <a:close/>
                </a:path>
              </a:pathLst>
            </a:custGeom>
            <a:solidFill>
              <a:srgbClr val="F2F4F5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014016" y="4686345"/>
            <a:ext cx="2578727" cy="1432874"/>
            <a:chOff x="0" y="0"/>
            <a:chExt cx="4159440" cy="23112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159377" cy="2311146"/>
            </a:xfrm>
            <a:custGeom>
              <a:avLst/>
              <a:gdLst/>
              <a:ahLst/>
              <a:cxnLst/>
              <a:rect r="r" b="b" t="t" l="l"/>
              <a:pathLst>
                <a:path h="2311146" w="4159377">
                  <a:moveTo>
                    <a:pt x="4159377" y="1243076"/>
                  </a:moveTo>
                  <a:cubicBezTo>
                    <a:pt x="3182874" y="1031875"/>
                    <a:pt x="3182874" y="1031875"/>
                    <a:pt x="3182874" y="1031875"/>
                  </a:cubicBezTo>
                  <a:cubicBezTo>
                    <a:pt x="3315462" y="905129"/>
                    <a:pt x="3315462" y="905129"/>
                    <a:pt x="3315462" y="905129"/>
                  </a:cubicBezTo>
                  <a:cubicBezTo>
                    <a:pt x="2959862" y="573278"/>
                    <a:pt x="2489581" y="374142"/>
                    <a:pt x="1965198" y="374142"/>
                  </a:cubicBezTo>
                  <a:cubicBezTo>
                    <a:pt x="886079" y="374142"/>
                    <a:pt x="12065" y="1237107"/>
                    <a:pt x="0" y="2311146"/>
                  </a:cubicBezTo>
                  <a:cubicBezTo>
                    <a:pt x="12065" y="1031875"/>
                    <a:pt x="1054989" y="0"/>
                    <a:pt x="2332863" y="0"/>
                  </a:cubicBezTo>
                  <a:cubicBezTo>
                    <a:pt x="2863342" y="0"/>
                    <a:pt x="3351657" y="175006"/>
                    <a:pt x="3743452" y="476758"/>
                  </a:cubicBezTo>
                  <a:cubicBezTo>
                    <a:pt x="3845941" y="374142"/>
                    <a:pt x="3845941" y="374142"/>
                    <a:pt x="3845941" y="374142"/>
                  </a:cubicBezTo>
                  <a:lnTo>
                    <a:pt x="4159377" y="1243076"/>
                  </a:lnTo>
                  <a:close/>
                </a:path>
              </a:pathLst>
            </a:custGeom>
            <a:solidFill>
              <a:srgbClr val="F2F4F5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2114897" y="5085408"/>
            <a:ext cx="2087711" cy="2089050"/>
            <a:chOff x="0" y="0"/>
            <a:chExt cx="3367440" cy="33696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367405" cy="3369564"/>
            </a:xfrm>
            <a:custGeom>
              <a:avLst/>
              <a:gdLst/>
              <a:ahLst/>
              <a:cxnLst/>
              <a:rect r="r" b="b" t="t" l="l"/>
              <a:pathLst>
                <a:path h="3369564" w="3367405">
                  <a:moveTo>
                    <a:pt x="0" y="1684782"/>
                  </a:moveTo>
                  <a:cubicBezTo>
                    <a:pt x="0" y="754253"/>
                    <a:pt x="753872" y="0"/>
                    <a:pt x="1683766" y="0"/>
                  </a:cubicBezTo>
                  <a:cubicBezTo>
                    <a:pt x="2613660" y="0"/>
                    <a:pt x="3367405" y="754253"/>
                    <a:pt x="3367405" y="1684782"/>
                  </a:cubicBezTo>
                  <a:cubicBezTo>
                    <a:pt x="3367405" y="2615311"/>
                    <a:pt x="2613660" y="3369564"/>
                    <a:pt x="1683766" y="3369564"/>
                  </a:cubicBezTo>
                  <a:cubicBezTo>
                    <a:pt x="753872" y="3369564"/>
                    <a:pt x="0" y="2615311"/>
                    <a:pt x="0" y="1684782"/>
                  </a:cubicBezTo>
                  <a:close/>
                </a:path>
              </a:pathLst>
            </a:custGeom>
            <a:solidFill>
              <a:srgbClr val="F2F4F5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4588726" y="5084068"/>
            <a:ext cx="2088157" cy="2086818"/>
            <a:chOff x="0" y="0"/>
            <a:chExt cx="3368160" cy="3366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368040" cy="3366008"/>
            </a:xfrm>
            <a:custGeom>
              <a:avLst/>
              <a:gdLst/>
              <a:ahLst/>
              <a:cxnLst/>
              <a:rect r="r" b="b" t="t" l="l"/>
              <a:pathLst>
                <a:path h="3366008" w="3368040">
                  <a:moveTo>
                    <a:pt x="0" y="1683004"/>
                  </a:moveTo>
                  <a:cubicBezTo>
                    <a:pt x="0" y="753491"/>
                    <a:pt x="753999" y="0"/>
                    <a:pt x="1684020" y="0"/>
                  </a:cubicBezTo>
                  <a:cubicBezTo>
                    <a:pt x="2614041" y="0"/>
                    <a:pt x="3368040" y="753491"/>
                    <a:pt x="3368040" y="1683004"/>
                  </a:cubicBezTo>
                  <a:cubicBezTo>
                    <a:pt x="3368040" y="2612517"/>
                    <a:pt x="2614041" y="3366008"/>
                    <a:pt x="1684020" y="3366008"/>
                  </a:cubicBezTo>
                  <a:cubicBezTo>
                    <a:pt x="753999" y="3366008"/>
                    <a:pt x="0" y="2612517"/>
                    <a:pt x="0" y="1683004"/>
                  </a:cubicBezTo>
                  <a:close/>
                </a:path>
              </a:pathLst>
            </a:custGeom>
            <a:solidFill>
              <a:srgbClr val="F2F4F5"/>
            </a:solid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1865667" y="5462613"/>
            <a:ext cx="1424976" cy="1313213"/>
          </a:xfrm>
          <a:custGeom>
            <a:avLst/>
            <a:gdLst/>
            <a:ahLst/>
            <a:cxnLst/>
            <a:rect r="r" b="b" t="t" l="l"/>
            <a:pathLst>
              <a:path h="1313213" w="1424976">
                <a:moveTo>
                  <a:pt x="0" y="0"/>
                </a:moveTo>
                <a:lnTo>
                  <a:pt x="1424976" y="0"/>
                </a:lnTo>
                <a:lnTo>
                  <a:pt x="1424976" y="1313213"/>
                </a:lnTo>
                <a:lnTo>
                  <a:pt x="0" y="1313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9656768" y="5554349"/>
            <a:ext cx="1351360" cy="1158309"/>
          </a:xfrm>
          <a:custGeom>
            <a:avLst/>
            <a:gdLst/>
            <a:ahLst/>
            <a:cxnLst/>
            <a:rect r="r" b="b" t="t" l="l"/>
            <a:pathLst>
              <a:path h="1158309" w="1351360">
                <a:moveTo>
                  <a:pt x="0" y="0"/>
                </a:moveTo>
                <a:lnTo>
                  <a:pt x="1351360" y="0"/>
                </a:lnTo>
                <a:lnTo>
                  <a:pt x="1351360" y="1158309"/>
                </a:lnTo>
                <a:lnTo>
                  <a:pt x="0" y="1158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379774" y="5339117"/>
            <a:ext cx="1304634" cy="1536102"/>
          </a:xfrm>
          <a:custGeom>
            <a:avLst/>
            <a:gdLst/>
            <a:ahLst/>
            <a:cxnLst/>
            <a:rect r="r" b="b" t="t" l="l"/>
            <a:pathLst>
              <a:path h="1536102" w="1304634">
                <a:moveTo>
                  <a:pt x="0" y="0"/>
                </a:moveTo>
                <a:lnTo>
                  <a:pt x="1304635" y="0"/>
                </a:lnTo>
                <a:lnTo>
                  <a:pt x="1304635" y="1536101"/>
                </a:lnTo>
                <a:lnTo>
                  <a:pt x="0" y="1536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7032735" y="5462613"/>
            <a:ext cx="1691553" cy="1157378"/>
          </a:xfrm>
          <a:custGeom>
            <a:avLst/>
            <a:gdLst/>
            <a:ahLst/>
            <a:cxnLst/>
            <a:rect r="r" b="b" t="t" l="l"/>
            <a:pathLst>
              <a:path h="1157378" w="1691553">
                <a:moveTo>
                  <a:pt x="0" y="0"/>
                </a:moveTo>
                <a:lnTo>
                  <a:pt x="1691553" y="0"/>
                </a:lnTo>
                <a:lnTo>
                  <a:pt x="1691553" y="1157378"/>
                </a:lnTo>
                <a:lnTo>
                  <a:pt x="0" y="11573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827609" y="5539874"/>
            <a:ext cx="1610390" cy="1129677"/>
          </a:xfrm>
          <a:custGeom>
            <a:avLst/>
            <a:gdLst/>
            <a:ahLst/>
            <a:cxnLst/>
            <a:rect r="r" b="b" t="t" l="l"/>
            <a:pathLst>
              <a:path h="1129677" w="1610390">
                <a:moveTo>
                  <a:pt x="0" y="0"/>
                </a:moveTo>
                <a:lnTo>
                  <a:pt x="1610391" y="0"/>
                </a:lnTo>
                <a:lnTo>
                  <a:pt x="1610391" y="1129677"/>
                </a:lnTo>
                <a:lnTo>
                  <a:pt x="0" y="1129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8700" y="7389818"/>
            <a:ext cx="3048707" cy="873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602" spc="36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The Metropolitan Territorial Plan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825852" y="2598672"/>
            <a:ext cx="3013193" cy="1769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602" spc="36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The Metropolitan Territorial</a:t>
            </a:r>
          </a:p>
          <a:p>
            <a:pPr algn="ctr">
              <a:lnSpc>
                <a:spcPts val="3591"/>
              </a:lnSpc>
            </a:pPr>
            <a:r>
              <a:rPr lang="en-US" sz="2602" spc="36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Thematic</a:t>
            </a:r>
          </a:p>
          <a:p>
            <a:pPr algn="ctr">
              <a:lnSpc>
                <a:spcPts val="3591"/>
              </a:lnSpc>
            </a:pPr>
            <a:r>
              <a:rPr lang="en-US" sz="2602" spc="36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Strategies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077407" y="2465991"/>
            <a:ext cx="1986653" cy="1769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602" spc="36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Piano Urbano Mobilità Sostenibile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915599" y="7389818"/>
            <a:ext cx="1986653" cy="873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602" spc="36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BiciPlan CAMBIO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271864" y="7389818"/>
            <a:ext cx="1986653" cy="1769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602" spc="36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Piano Urbano Logistica Sostenibile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922171" y="2913666"/>
            <a:ext cx="1421267" cy="1321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602" spc="36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MCM into </a:t>
            </a:r>
          </a:p>
          <a:p>
            <a:pPr algn="ctr">
              <a:lnSpc>
                <a:spcPts val="3591"/>
              </a:lnSpc>
            </a:pPr>
            <a:r>
              <a:rPr lang="en-US" sz="2602" spc="36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EGTC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306791" y="5588124"/>
            <a:ext cx="1731985" cy="862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75"/>
              </a:lnSpc>
              <a:spcBef>
                <a:spcPct val="0"/>
              </a:spcBef>
            </a:pPr>
            <a:r>
              <a:rPr lang="en-US" b="true" sz="5054" spc="70">
                <a:solidFill>
                  <a:srgbClr val="013C8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PULS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44156" y="8362815"/>
            <a:ext cx="2467998" cy="36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167" spc="212">
                <a:solidFill>
                  <a:srgbClr val="04050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2021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231470" y="4490851"/>
            <a:ext cx="2467998" cy="36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990"/>
              </a:lnSpc>
              <a:spcBef>
                <a:spcPct val="0"/>
              </a:spcBef>
            </a:pPr>
            <a:r>
              <a:rPr lang="en-US" sz="2167" spc="212" strike="noStrike" u="none">
                <a:solidFill>
                  <a:srgbClr val="04050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2024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873740" y="4329886"/>
            <a:ext cx="2467998" cy="36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167" spc="212">
                <a:solidFill>
                  <a:srgbClr val="04050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624397" y="8473331"/>
            <a:ext cx="2467998" cy="36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990"/>
              </a:lnSpc>
              <a:spcBef>
                <a:spcPct val="0"/>
              </a:spcBef>
            </a:pPr>
            <a:r>
              <a:rPr lang="en-US" sz="2167" spc="212" strike="noStrike" u="none">
                <a:solidFill>
                  <a:srgbClr val="04050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938784" y="9378206"/>
            <a:ext cx="2467998" cy="36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167" spc="212">
                <a:solidFill>
                  <a:srgbClr val="04050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2024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4398805" y="4464515"/>
            <a:ext cx="2467998" cy="36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990"/>
              </a:lnSpc>
              <a:spcBef>
                <a:spcPct val="0"/>
              </a:spcBef>
            </a:pPr>
            <a:r>
              <a:rPr lang="en-US" sz="2167" spc="212" strike="noStrike" u="none">
                <a:solidFill>
                  <a:srgbClr val="04050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2024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0">
            <a:off x="15853689" y="9285483"/>
            <a:ext cx="2026230" cy="868384"/>
          </a:xfrm>
          <a:custGeom>
            <a:avLst/>
            <a:gdLst/>
            <a:ahLst/>
            <a:cxnLst/>
            <a:rect r="r" b="b" t="t" l="l"/>
            <a:pathLst>
              <a:path h="868384" w="2026230">
                <a:moveTo>
                  <a:pt x="0" y="0"/>
                </a:moveTo>
                <a:lnTo>
                  <a:pt x="2026229" y="0"/>
                </a:lnTo>
                <a:lnTo>
                  <a:pt x="2026229" y="868384"/>
                </a:lnTo>
                <a:lnTo>
                  <a:pt x="0" y="8683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8000"/>
            </a:blip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313905" y="675291"/>
            <a:ext cx="110626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69789E"/>
                </a:solidFill>
                <a:latin typeface="Oswald Bold"/>
                <a:ea typeface="Oswald Bold"/>
                <a:cs typeface="Oswald Bold"/>
                <a:sym typeface="Oswald Bold"/>
              </a:rPr>
              <a:t>Regulation Framework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3C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097195" y="0"/>
            <a:ext cx="14975415" cy="10287000"/>
            <a:chOff x="0" y="0"/>
            <a:chExt cx="394414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44142" cy="2709333"/>
            </a:xfrm>
            <a:custGeom>
              <a:avLst/>
              <a:gdLst/>
              <a:ahLst/>
              <a:cxnLst/>
              <a:rect r="r" b="b" t="t" l="l"/>
              <a:pathLst>
                <a:path h="2709333" w="3944142">
                  <a:moveTo>
                    <a:pt x="20162" y="0"/>
                  </a:moveTo>
                  <a:lnTo>
                    <a:pt x="3923980" y="0"/>
                  </a:lnTo>
                  <a:cubicBezTo>
                    <a:pt x="3935115" y="0"/>
                    <a:pt x="3944142" y="9027"/>
                    <a:pt x="3944142" y="20162"/>
                  </a:cubicBezTo>
                  <a:lnTo>
                    <a:pt x="3944142" y="2689171"/>
                  </a:lnTo>
                  <a:cubicBezTo>
                    <a:pt x="3944142" y="2694518"/>
                    <a:pt x="3942018" y="2699647"/>
                    <a:pt x="3938237" y="2703428"/>
                  </a:cubicBezTo>
                  <a:cubicBezTo>
                    <a:pt x="3934456" y="2707209"/>
                    <a:pt x="3929328" y="2709333"/>
                    <a:pt x="3923980" y="2709333"/>
                  </a:cubicBezTo>
                  <a:lnTo>
                    <a:pt x="20162" y="2709333"/>
                  </a:lnTo>
                  <a:cubicBezTo>
                    <a:pt x="9027" y="2709333"/>
                    <a:pt x="0" y="2700306"/>
                    <a:pt x="0" y="2689171"/>
                  </a:cubicBezTo>
                  <a:lnTo>
                    <a:pt x="0" y="20162"/>
                  </a:lnTo>
                  <a:cubicBezTo>
                    <a:pt x="0" y="9027"/>
                    <a:pt x="9027" y="0"/>
                    <a:pt x="2016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944142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4069836"/>
            <a:ext cx="11878220" cy="6217164"/>
          </a:xfrm>
          <a:custGeom>
            <a:avLst/>
            <a:gdLst/>
            <a:ahLst/>
            <a:cxnLst/>
            <a:rect r="r" b="b" t="t" l="l"/>
            <a:pathLst>
              <a:path h="6217164" w="11878220">
                <a:moveTo>
                  <a:pt x="0" y="0"/>
                </a:moveTo>
                <a:lnTo>
                  <a:pt x="11878220" y="0"/>
                </a:lnTo>
                <a:lnTo>
                  <a:pt x="11878220" y="6217164"/>
                </a:lnTo>
                <a:lnTo>
                  <a:pt x="0" y="6217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4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400000">
            <a:off x="14766051" y="214095"/>
            <a:ext cx="1576312" cy="6385787"/>
            <a:chOff x="0" y="0"/>
            <a:chExt cx="535033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5033" cy="2167467"/>
            </a:xfrm>
            <a:custGeom>
              <a:avLst/>
              <a:gdLst/>
              <a:ahLst/>
              <a:cxnLst/>
              <a:rect r="r" b="b" t="t" l="l"/>
              <a:pathLst>
                <a:path h="2167467" w="535033">
                  <a:moveTo>
                    <a:pt x="122785" y="0"/>
                  </a:moveTo>
                  <a:lnTo>
                    <a:pt x="412247" y="0"/>
                  </a:lnTo>
                  <a:cubicBezTo>
                    <a:pt x="480060" y="0"/>
                    <a:pt x="535033" y="54973"/>
                    <a:pt x="535033" y="122785"/>
                  </a:cubicBezTo>
                  <a:lnTo>
                    <a:pt x="535033" y="2044681"/>
                  </a:lnTo>
                  <a:cubicBezTo>
                    <a:pt x="535033" y="2112494"/>
                    <a:pt x="480060" y="2167467"/>
                    <a:pt x="412247" y="2167467"/>
                  </a:cubicBezTo>
                  <a:lnTo>
                    <a:pt x="122785" y="2167467"/>
                  </a:lnTo>
                  <a:cubicBezTo>
                    <a:pt x="54973" y="2167467"/>
                    <a:pt x="0" y="2112494"/>
                    <a:pt x="0" y="2044681"/>
                  </a:cubicBezTo>
                  <a:lnTo>
                    <a:pt x="0" y="122785"/>
                  </a:lnTo>
                  <a:cubicBezTo>
                    <a:pt x="0" y="54973"/>
                    <a:pt x="54973" y="0"/>
                    <a:pt x="122785" y="0"/>
                  </a:cubicBezTo>
                  <a:close/>
                </a:path>
              </a:pathLst>
            </a:custGeom>
            <a:solidFill>
              <a:srgbClr val="E9E9EB">
                <a:alpha val="86667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535033" cy="2186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5400000">
            <a:off x="14766051" y="1876132"/>
            <a:ext cx="1576312" cy="6385787"/>
            <a:chOff x="0" y="0"/>
            <a:chExt cx="535033" cy="21674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5033" cy="2167467"/>
            </a:xfrm>
            <a:custGeom>
              <a:avLst/>
              <a:gdLst/>
              <a:ahLst/>
              <a:cxnLst/>
              <a:rect r="r" b="b" t="t" l="l"/>
              <a:pathLst>
                <a:path h="2167467" w="535033">
                  <a:moveTo>
                    <a:pt x="122785" y="0"/>
                  </a:moveTo>
                  <a:lnTo>
                    <a:pt x="412247" y="0"/>
                  </a:lnTo>
                  <a:cubicBezTo>
                    <a:pt x="480060" y="0"/>
                    <a:pt x="535033" y="54973"/>
                    <a:pt x="535033" y="122785"/>
                  </a:cubicBezTo>
                  <a:lnTo>
                    <a:pt x="535033" y="2044681"/>
                  </a:lnTo>
                  <a:cubicBezTo>
                    <a:pt x="535033" y="2112494"/>
                    <a:pt x="480060" y="2167467"/>
                    <a:pt x="412247" y="2167467"/>
                  </a:cubicBezTo>
                  <a:lnTo>
                    <a:pt x="122785" y="2167467"/>
                  </a:lnTo>
                  <a:cubicBezTo>
                    <a:pt x="54973" y="2167467"/>
                    <a:pt x="0" y="2112494"/>
                    <a:pt x="0" y="2044681"/>
                  </a:cubicBezTo>
                  <a:lnTo>
                    <a:pt x="0" y="122785"/>
                  </a:lnTo>
                  <a:cubicBezTo>
                    <a:pt x="0" y="54973"/>
                    <a:pt x="54973" y="0"/>
                    <a:pt x="122785" y="0"/>
                  </a:cubicBezTo>
                  <a:close/>
                </a:path>
              </a:pathLst>
            </a:custGeom>
            <a:solidFill>
              <a:srgbClr val="E9E9EB">
                <a:alpha val="86667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535033" cy="2186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5400000">
            <a:off x="14766051" y="3543150"/>
            <a:ext cx="1576312" cy="6385787"/>
            <a:chOff x="0" y="0"/>
            <a:chExt cx="535033" cy="21674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35033" cy="2167467"/>
            </a:xfrm>
            <a:custGeom>
              <a:avLst/>
              <a:gdLst/>
              <a:ahLst/>
              <a:cxnLst/>
              <a:rect r="r" b="b" t="t" l="l"/>
              <a:pathLst>
                <a:path h="2167467" w="535033">
                  <a:moveTo>
                    <a:pt x="122785" y="0"/>
                  </a:moveTo>
                  <a:lnTo>
                    <a:pt x="412247" y="0"/>
                  </a:lnTo>
                  <a:cubicBezTo>
                    <a:pt x="480060" y="0"/>
                    <a:pt x="535033" y="54973"/>
                    <a:pt x="535033" y="122785"/>
                  </a:cubicBezTo>
                  <a:lnTo>
                    <a:pt x="535033" y="2044681"/>
                  </a:lnTo>
                  <a:cubicBezTo>
                    <a:pt x="535033" y="2112494"/>
                    <a:pt x="480060" y="2167467"/>
                    <a:pt x="412247" y="2167467"/>
                  </a:cubicBezTo>
                  <a:lnTo>
                    <a:pt x="122785" y="2167467"/>
                  </a:lnTo>
                  <a:cubicBezTo>
                    <a:pt x="54973" y="2167467"/>
                    <a:pt x="0" y="2112494"/>
                    <a:pt x="0" y="2044681"/>
                  </a:cubicBezTo>
                  <a:lnTo>
                    <a:pt x="0" y="122785"/>
                  </a:lnTo>
                  <a:cubicBezTo>
                    <a:pt x="0" y="54973"/>
                    <a:pt x="54973" y="0"/>
                    <a:pt x="122785" y="0"/>
                  </a:cubicBezTo>
                  <a:close/>
                </a:path>
              </a:pathLst>
            </a:custGeom>
            <a:solidFill>
              <a:srgbClr val="E9E9EB">
                <a:alpha val="86667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535033" cy="2186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2566489" y="2855715"/>
            <a:ext cx="1256262" cy="1000441"/>
          </a:xfrm>
          <a:custGeom>
            <a:avLst/>
            <a:gdLst/>
            <a:ahLst/>
            <a:cxnLst/>
            <a:rect r="r" b="b" t="t" l="l"/>
            <a:pathLst>
              <a:path h="1000441" w="1256262">
                <a:moveTo>
                  <a:pt x="0" y="0"/>
                </a:moveTo>
                <a:lnTo>
                  <a:pt x="1256262" y="0"/>
                </a:lnTo>
                <a:lnTo>
                  <a:pt x="1256262" y="1000441"/>
                </a:lnTo>
                <a:lnTo>
                  <a:pt x="0" y="1000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625010" y="4414984"/>
            <a:ext cx="1139221" cy="1308082"/>
          </a:xfrm>
          <a:custGeom>
            <a:avLst/>
            <a:gdLst/>
            <a:ahLst/>
            <a:cxnLst/>
            <a:rect r="r" b="b" t="t" l="l"/>
            <a:pathLst>
              <a:path h="1308082" w="1139221">
                <a:moveTo>
                  <a:pt x="0" y="0"/>
                </a:moveTo>
                <a:lnTo>
                  <a:pt x="1139220" y="0"/>
                </a:lnTo>
                <a:lnTo>
                  <a:pt x="1139220" y="1308083"/>
                </a:lnTo>
                <a:lnTo>
                  <a:pt x="0" y="1308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566489" y="6161982"/>
            <a:ext cx="1551086" cy="1089815"/>
          </a:xfrm>
          <a:custGeom>
            <a:avLst/>
            <a:gdLst/>
            <a:ahLst/>
            <a:cxnLst/>
            <a:rect r="r" b="b" t="t" l="l"/>
            <a:pathLst>
              <a:path h="1089815" w="1551086">
                <a:moveTo>
                  <a:pt x="0" y="0"/>
                </a:moveTo>
                <a:lnTo>
                  <a:pt x="1551086" y="0"/>
                </a:lnTo>
                <a:lnTo>
                  <a:pt x="1551086" y="1089815"/>
                </a:lnTo>
                <a:lnTo>
                  <a:pt x="0" y="10898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853689" y="9285483"/>
            <a:ext cx="2026230" cy="868384"/>
          </a:xfrm>
          <a:custGeom>
            <a:avLst/>
            <a:gdLst/>
            <a:ahLst/>
            <a:cxnLst/>
            <a:rect r="r" b="b" t="t" l="l"/>
            <a:pathLst>
              <a:path h="868384" w="2026230">
                <a:moveTo>
                  <a:pt x="0" y="0"/>
                </a:moveTo>
                <a:lnTo>
                  <a:pt x="2026229" y="0"/>
                </a:lnTo>
                <a:lnTo>
                  <a:pt x="2026229" y="868384"/>
                </a:lnTo>
                <a:lnTo>
                  <a:pt x="0" y="8683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8000"/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-5400000">
            <a:off x="14766051" y="5210167"/>
            <a:ext cx="1576312" cy="6385787"/>
            <a:chOff x="0" y="0"/>
            <a:chExt cx="535033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35033" cy="2167467"/>
            </a:xfrm>
            <a:custGeom>
              <a:avLst/>
              <a:gdLst/>
              <a:ahLst/>
              <a:cxnLst/>
              <a:rect r="r" b="b" t="t" l="l"/>
              <a:pathLst>
                <a:path h="2167467" w="535033">
                  <a:moveTo>
                    <a:pt x="122785" y="0"/>
                  </a:moveTo>
                  <a:lnTo>
                    <a:pt x="412247" y="0"/>
                  </a:lnTo>
                  <a:cubicBezTo>
                    <a:pt x="480060" y="0"/>
                    <a:pt x="535033" y="54973"/>
                    <a:pt x="535033" y="122785"/>
                  </a:cubicBezTo>
                  <a:lnTo>
                    <a:pt x="535033" y="2044681"/>
                  </a:lnTo>
                  <a:cubicBezTo>
                    <a:pt x="535033" y="2112494"/>
                    <a:pt x="480060" y="2167467"/>
                    <a:pt x="412247" y="2167467"/>
                  </a:cubicBezTo>
                  <a:lnTo>
                    <a:pt x="122785" y="2167467"/>
                  </a:lnTo>
                  <a:cubicBezTo>
                    <a:pt x="54973" y="2167467"/>
                    <a:pt x="0" y="2112494"/>
                    <a:pt x="0" y="2044681"/>
                  </a:cubicBezTo>
                  <a:lnTo>
                    <a:pt x="0" y="122785"/>
                  </a:lnTo>
                  <a:cubicBezTo>
                    <a:pt x="0" y="54973"/>
                    <a:pt x="54973" y="0"/>
                    <a:pt x="122785" y="0"/>
                  </a:cubicBezTo>
                  <a:close/>
                </a:path>
              </a:pathLst>
            </a:custGeom>
            <a:solidFill>
              <a:srgbClr val="E9E9EB">
                <a:alpha val="86667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535033" cy="2186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2716227" y="7775098"/>
            <a:ext cx="956786" cy="1255925"/>
          </a:xfrm>
          <a:custGeom>
            <a:avLst/>
            <a:gdLst/>
            <a:ahLst/>
            <a:cxnLst/>
            <a:rect r="r" b="b" t="t" l="l"/>
            <a:pathLst>
              <a:path h="1255925" w="956786">
                <a:moveTo>
                  <a:pt x="0" y="0"/>
                </a:moveTo>
                <a:lnTo>
                  <a:pt x="956786" y="0"/>
                </a:lnTo>
                <a:lnTo>
                  <a:pt x="956786" y="1255925"/>
                </a:lnTo>
                <a:lnTo>
                  <a:pt x="0" y="1255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4176096" y="2947248"/>
            <a:ext cx="3083204" cy="678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45"/>
              </a:lnSpc>
            </a:pPr>
            <a:r>
              <a:rPr lang="en-US" sz="1989" spc="27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348 thousand freight vehicles per day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343011" y="4673126"/>
            <a:ext cx="2916289" cy="678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45"/>
              </a:lnSpc>
            </a:pPr>
            <a:r>
              <a:rPr lang="en-US" sz="1989" spc="27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300 million tons</a:t>
            </a:r>
          </a:p>
          <a:p>
            <a:pPr algn="r" marL="0" indent="0" lvl="0">
              <a:lnSpc>
                <a:spcPts val="2745"/>
              </a:lnSpc>
              <a:spcBef>
                <a:spcPct val="0"/>
              </a:spcBef>
            </a:pPr>
            <a:r>
              <a:rPr lang="en-US" sz="1989" spc="27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of goods transported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444412" y="6232501"/>
            <a:ext cx="2814888" cy="1021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745"/>
              </a:lnSpc>
              <a:spcBef>
                <a:spcPct val="0"/>
              </a:spcBef>
            </a:pPr>
            <a:r>
              <a:rPr lang="en-US" sz="1989" spc="27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280 million tons of goods transported via trucks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117575" y="7873352"/>
            <a:ext cx="3141725" cy="1021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745"/>
              </a:lnSpc>
              <a:spcBef>
                <a:spcPct val="0"/>
              </a:spcBef>
            </a:pPr>
            <a:r>
              <a:rPr lang="en-US" sz="1989" spc="27">
                <a:solidFill>
                  <a:srgbClr val="04050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4th place concerning efficiency in Regional Logistic Index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07799" y="1399632"/>
            <a:ext cx="110626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69789E"/>
                </a:solidFill>
                <a:latin typeface="Oswald Bold"/>
                <a:ea typeface="Oswald Bold"/>
                <a:cs typeface="Oswald Bold"/>
                <a:sym typeface="Oswald Bold"/>
              </a:rPr>
              <a:t>Logistic Region of Milan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3C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75745" y="-191628"/>
            <a:ext cx="14975415" cy="10798007"/>
            <a:chOff x="0" y="0"/>
            <a:chExt cx="3944142" cy="28439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44142" cy="2843920"/>
            </a:xfrm>
            <a:custGeom>
              <a:avLst/>
              <a:gdLst/>
              <a:ahLst/>
              <a:cxnLst/>
              <a:rect r="r" b="b" t="t" l="l"/>
              <a:pathLst>
                <a:path h="2843920" w="3944142">
                  <a:moveTo>
                    <a:pt x="0" y="0"/>
                  </a:moveTo>
                  <a:lnTo>
                    <a:pt x="3944142" y="0"/>
                  </a:lnTo>
                  <a:lnTo>
                    <a:pt x="3944142" y="2843920"/>
                  </a:lnTo>
                  <a:lnTo>
                    <a:pt x="0" y="28439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944142" cy="2882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204403" y="0"/>
            <a:ext cx="13204073" cy="8240569"/>
          </a:xfrm>
          <a:custGeom>
            <a:avLst/>
            <a:gdLst/>
            <a:ahLst/>
            <a:cxnLst/>
            <a:rect r="r" b="b" t="t" l="l"/>
            <a:pathLst>
              <a:path h="8240569" w="13204073">
                <a:moveTo>
                  <a:pt x="0" y="0"/>
                </a:moveTo>
                <a:lnTo>
                  <a:pt x="13204073" y="0"/>
                </a:lnTo>
                <a:lnTo>
                  <a:pt x="13204073" y="8240569"/>
                </a:lnTo>
                <a:lnTo>
                  <a:pt x="0" y="8240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28" t="0" r="-2828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591588" y="1028700"/>
            <a:ext cx="5288330" cy="762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0039"/>
              </a:lnSpc>
              <a:spcBef>
                <a:spcPct val="0"/>
              </a:spcBef>
            </a:pPr>
            <a:r>
              <a:rPr lang="en-US" sz="8366">
                <a:solidFill>
                  <a:srgbClr val="F2F4F5"/>
                </a:solidFill>
                <a:latin typeface="Oswald"/>
                <a:ea typeface="Oswald"/>
                <a:cs typeface="Oswald"/>
                <a:sym typeface="Oswald"/>
              </a:rPr>
              <a:t>Driving the Modal Shift in TEN-T Urban and Regional Nodes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853689" y="9285483"/>
            <a:ext cx="2026230" cy="868384"/>
          </a:xfrm>
          <a:custGeom>
            <a:avLst/>
            <a:gdLst/>
            <a:ahLst/>
            <a:cxnLst/>
            <a:rect r="r" b="b" t="t" l="l"/>
            <a:pathLst>
              <a:path h="868384" w="2026230">
                <a:moveTo>
                  <a:pt x="0" y="0"/>
                </a:moveTo>
                <a:lnTo>
                  <a:pt x="2026229" y="0"/>
                </a:lnTo>
                <a:lnTo>
                  <a:pt x="2026229" y="868384"/>
                </a:lnTo>
                <a:lnTo>
                  <a:pt x="0" y="8683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8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3C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580377">
            <a:off x="9310773" y="-9309963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0662" y="1901537"/>
            <a:ext cx="8097687" cy="3241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015"/>
              </a:lnSpc>
              <a:spcBef>
                <a:spcPct val="0"/>
              </a:spcBef>
            </a:pPr>
            <a:r>
              <a:rPr lang="en-US" b="true" sz="9431" spc="924">
                <a:solidFill>
                  <a:srgbClr val="F2F4F5"/>
                </a:solidFill>
                <a:latin typeface="Oswald Bold"/>
                <a:ea typeface="Oswald Bold"/>
                <a:cs typeface="Oswald Bold"/>
                <a:sym typeface="Oswald Bold"/>
              </a:rPr>
              <a:t>THANK'S FOR WATCHING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45005" y="6084736"/>
            <a:ext cx="4776835" cy="2047215"/>
          </a:xfrm>
          <a:custGeom>
            <a:avLst/>
            <a:gdLst/>
            <a:ahLst/>
            <a:cxnLst/>
            <a:rect r="r" b="b" t="t" l="l"/>
            <a:pathLst>
              <a:path h="2047215" w="4776835">
                <a:moveTo>
                  <a:pt x="0" y="0"/>
                </a:moveTo>
                <a:lnTo>
                  <a:pt x="4776836" y="0"/>
                </a:lnTo>
                <a:lnTo>
                  <a:pt x="4776836" y="2047215"/>
                </a:lnTo>
                <a:lnTo>
                  <a:pt x="0" y="2047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10662" y="8827770"/>
            <a:ext cx="3026140" cy="86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true">
                <a:solidFill>
                  <a:srgbClr val="F2F4F5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Corridor Conference</a:t>
            </a:r>
          </a:p>
          <a:p>
            <a:pPr algn="just">
              <a:lnSpc>
                <a:spcPts val="3360"/>
              </a:lnSpc>
            </a:pPr>
            <a:r>
              <a:rPr lang="en-US" sz="2400" b="true">
                <a:solidFill>
                  <a:srgbClr val="F2F4F5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25th September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521841" y="8827770"/>
            <a:ext cx="3026140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true">
                <a:solidFill>
                  <a:srgbClr val="F2F4F5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Presented by:</a:t>
            </a:r>
          </a:p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F2F4F5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Dario Parravicini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029202" y="6213182"/>
            <a:ext cx="2735267" cy="1918769"/>
          </a:xfrm>
          <a:custGeom>
            <a:avLst/>
            <a:gdLst/>
            <a:ahLst/>
            <a:cxnLst/>
            <a:rect r="r" b="b" t="t" l="l"/>
            <a:pathLst>
              <a:path h="1918769" w="2735267">
                <a:moveTo>
                  <a:pt x="0" y="0"/>
                </a:moveTo>
                <a:lnTo>
                  <a:pt x="2735267" y="0"/>
                </a:lnTo>
                <a:lnTo>
                  <a:pt x="2735267" y="1918769"/>
                </a:lnTo>
                <a:lnTo>
                  <a:pt x="0" y="191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DAGRSVfYfDE</dc:identifier>
  <dcterms:modified xsi:type="dcterms:W3CDTF">2011-08-01T06:04:30Z</dcterms:modified>
  <cp:revision>1</cp:revision>
  <dc:title>presentazione Dario</dc:title>
</cp:coreProperties>
</file>