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4" r:id="rId2"/>
    <p:sldId id="265" r:id="rId3"/>
    <p:sldId id="274" r:id="rId4"/>
    <p:sldId id="273" r:id="rId5"/>
    <p:sldId id="275" r:id="rId6"/>
    <p:sldId id="284" r:id="rId7"/>
    <p:sldId id="270" r:id="rId8"/>
    <p:sldId id="272" r:id="rId9"/>
    <p:sldId id="300" r:id="rId10"/>
    <p:sldId id="302" r:id="rId11"/>
    <p:sldId id="303" r:id="rId12"/>
    <p:sldId id="277" r:id="rId13"/>
    <p:sldId id="304" r:id="rId14"/>
    <p:sldId id="271" r:id="rId15"/>
    <p:sldId id="306" r:id="rId16"/>
    <p:sldId id="276" r:id="rId17"/>
    <p:sldId id="305" r:id="rId18"/>
    <p:sldId id="307" r:id="rId19"/>
    <p:sldId id="278" r:id="rId20"/>
    <p:sldId id="279" r:id="rId21"/>
    <p:sldId id="280" r:id="rId22"/>
    <p:sldId id="301" r:id="rId23"/>
    <p:sldId id="281" r:id="rId24"/>
    <p:sldId id="282" r:id="rId25"/>
    <p:sldId id="283" r:id="rId26"/>
    <p:sldId id="285" r:id="rId27"/>
    <p:sldId id="294" r:id="rId28"/>
    <p:sldId id="295" r:id="rId29"/>
    <p:sldId id="286" r:id="rId30"/>
    <p:sldId id="299" r:id="rId31"/>
    <p:sldId id="291" r:id="rId32"/>
    <p:sldId id="297" r:id="rId33"/>
    <p:sldId id="287" r:id="rId34"/>
    <p:sldId id="292" r:id="rId35"/>
    <p:sldId id="293" r:id="rId36"/>
    <p:sldId id="289" r:id="rId37"/>
    <p:sldId id="288" r:id="rId38"/>
    <p:sldId id="290" r:id="rId39"/>
    <p:sldId id="296" r:id="rId40"/>
    <p:sldId id="298" r:id="rId4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64">
          <p15:clr>
            <a:srgbClr val="A4A3A4"/>
          </p15:clr>
        </p15:guide>
        <p15:guide id="2" orient="horz" pos="2784">
          <p15:clr>
            <a:srgbClr val="A4A3A4"/>
          </p15:clr>
        </p15:guide>
        <p15:guide id="3" orient="horz" pos="1488">
          <p15:clr>
            <a:srgbClr val="A4A3A4"/>
          </p15:clr>
        </p15:guide>
        <p15:guide id="4" orient="horz" pos="2544">
          <p15:clr>
            <a:srgbClr val="A4A3A4"/>
          </p15:clr>
        </p15:guide>
        <p15:guide id="5" pos="4080">
          <p15:clr>
            <a:srgbClr val="A4A3A4"/>
          </p15:clr>
        </p15:guide>
        <p15:guide id="6" pos="4176">
          <p15:clr>
            <a:srgbClr val="A4A3A4"/>
          </p15:clr>
        </p15:guide>
        <p15:guide id="7" pos="5040">
          <p15:clr>
            <a:srgbClr val="A4A3A4"/>
          </p15:clr>
        </p15:guide>
        <p15:guide id="8" pos="6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Galantini" initials="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9AE"/>
    <a:srgbClr val="EDD0A5"/>
    <a:srgbClr val="E7CE95"/>
    <a:srgbClr val="17375E"/>
    <a:srgbClr val="455569"/>
    <a:srgbClr val="000000"/>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24" autoAdjust="0"/>
  </p:normalViewPr>
  <p:slideViewPr>
    <p:cSldViewPr>
      <p:cViewPr>
        <p:scale>
          <a:sx n="60" d="100"/>
          <a:sy n="60" d="100"/>
        </p:scale>
        <p:origin x="-2093" y="-581"/>
      </p:cViewPr>
      <p:guideLst>
        <p:guide orient="horz" pos="2064"/>
        <p:guide orient="horz" pos="2784"/>
        <p:guide orient="horz" pos="1488"/>
        <p:guide orient="horz" pos="2544"/>
        <p:guide pos="4080"/>
        <p:guide pos="4176"/>
        <p:guide pos="5040"/>
        <p:guide pos="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A13AA66-DA97-48DF-B4EA-844594F78B4B}" type="datetimeFigureOut">
              <a:rPr lang="it-IT" smtClean="0"/>
              <a:pPr/>
              <a:t>29/06/2022</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84AB855-1BA2-4ECE-B2AA-CFB438EF50D4}" type="slidenum">
              <a:rPr lang="it-IT" smtClean="0"/>
              <a:pPr/>
              <a:t>‹N›</a:t>
            </a:fld>
            <a:endParaRPr lang="it-IT"/>
          </a:p>
        </p:txBody>
      </p:sp>
    </p:spTree>
    <p:extLst>
      <p:ext uri="{BB962C8B-B14F-4D97-AF65-F5344CB8AC3E}">
        <p14:creationId xmlns:p14="http://schemas.microsoft.com/office/powerpoint/2010/main" val="164819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1</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10</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11</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12</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13</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14</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15</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16</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17</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18</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19</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2</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20</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21</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22</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23</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24</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25</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26</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27</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28</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29</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3</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30</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31</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32</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33</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34</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35</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36</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37</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38</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39</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4</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40</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5</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6</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7</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8</a:t>
            </a:fld>
            <a:endParaRPr lang="it-IT"/>
          </a:p>
        </p:txBody>
      </p:sp>
    </p:spTree>
    <p:extLst>
      <p:ext uri="{BB962C8B-B14F-4D97-AF65-F5344CB8AC3E}">
        <p14:creationId xmlns:p14="http://schemas.microsoft.com/office/powerpoint/2010/main" val="80156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4AB855-1BA2-4ECE-B2AA-CFB438EF50D4}" type="slidenum">
              <a:rPr lang="it-IT" smtClean="0"/>
              <a:pPr/>
              <a:t>9</a:t>
            </a:fld>
            <a:endParaRPr lang="it-IT"/>
          </a:p>
        </p:txBody>
      </p:sp>
    </p:spTree>
    <p:extLst>
      <p:ext uri="{BB962C8B-B14F-4D97-AF65-F5344CB8AC3E}">
        <p14:creationId xmlns:p14="http://schemas.microsoft.com/office/powerpoint/2010/main" val="80156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a:xfrm>
            <a:off x="838200" y="3469071"/>
            <a:ext cx="7162800" cy="1636329"/>
          </a:xfrm>
        </p:spPr>
        <p:txBody>
          <a:bodyPr>
            <a:noAutofit/>
          </a:bodyPr>
          <a:lstStyle/>
          <a:p>
            <a:r>
              <a:rPr lang="it-IT" sz="3200" spc="300" dirty="0">
                <a:latin typeface="Geometr212 Bk BT" panose="020B0604020204020204" pitchFamily="34" charset="0"/>
              </a:rPr>
              <a:t/>
            </a:r>
            <a:br>
              <a:rPr lang="it-IT" sz="3200" spc="300" dirty="0">
                <a:latin typeface="Geometr212 Bk BT" panose="020B0604020204020204" pitchFamily="34" charset="0"/>
              </a:rPr>
            </a:br>
            <a:r>
              <a:rPr lang="it-IT" sz="3200" spc="300" dirty="0" smtClean="0">
                <a:latin typeface="Geometr212 Bk BT" panose="020B0604020204020204" pitchFamily="34" charset="0"/>
              </a:rPr>
              <a:t/>
            </a:r>
            <a:br>
              <a:rPr lang="it-IT" sz="3200" spc="300" dirty="0" smtClean="0">
                <a:latin typeface="Geometr212 Bk BT" panose="020B0604020204020204" pitchFamily="34" charset="0"/>
              </a:rPr>
            </a:br>
            <a:r>
              <a:rPr lang="it-IT" sz="3200" spc="300" dirty="0" smtClean="0">
                <a:latin typeface="Geometr212 Bk BT" panose="020B0604020204020204" pitchFamily="34" charset="0"/>
              </a:rPr>
              <a:t>Opportunità </a:t>
            </a:r>
            <a:r>
              <a:rPr lang="it-IT" sz="3200" spc="300" dirty="0">
                <a:latin typeface="Geometr212 Bk BT" panose="020B0604020204020204" pitchFamily="34" charset="0"/>
              </a:rPr>
              <a:t>professionali</a:t>
            </a:r>
            <a:br>
              <a:rPr lang="it-IT" sz="3200" spc="300" dirty="0">
                <a:latin typeface="Geometr212 Bk BT" panose="020B0604020204020204" pitchFamily="34" charset="0"/>
              </a:rPr>
            </a:br>
            <a:r>
              <a:rPr lang="it-IT" sz="3200" spc="300" dirty="0">
                <a:latin typeface="Geometr212 Bk BT" panose="020B0604020204020204" pitchFamily="34" charset="0"/>
              </a:rPr>
              <a:t>e </a:t>
            </a:r>
            <a:r>
              <a:rPr lang="it-IT" sz="3200" spc="300" dirty="0" smtClean="0">
                <a:latin typeface="Geometr212 Bk BT" panose="020B0604020204020204" pitchFamily="34" charset="0"/>
              </a:rPr>
              <a:t>PNRR</a:t>
            </a:r>
            <a:r>
              <a:rPr lang="it-IT" sz="1600" spc="300" dirty="0" smtClean="0">
                <a:latin typeface="Geometr212 Bk BT" panose="020B0604020204020204" pitchFamily="34" charset="0"/>
              </a:rPr>
              <a:t/>
            </a:r>
            <a:br>
              <a:rPr lang="it-IT" sz="1600" spc="300" dirty="0" smtClean="0">
                <a:latin typeface="Geometr212 Bk BT" panose="020B0604020204020204" pitchFamily="34" charset="0"/>
              </a:rPr>
            </a:br>
            <a:r>
              <a:rPr lang="it-IT" sz="1600" spc="300" dirty="0" smtClean="0">
                <a:latin typeface="Geometr212 Bk BT" panose="020B0604020204020204" pitchFamily="34" charset="0"/>
              </a:rPr>
              <a:t/>
            </a:r>
            <a:br>
              <a:rPr lang="it-IT" sz="1600" spc="300" dirty="0" smtClean="0">
                <a:latin typeface="Geometr212 Bk BT" panose="020B0604020204020204" pitchFamily="34" charset="0"/>
              </a:rPr>
            </a:br>
            <a:r>
              <a:rPr lang="it-IT" sz="1800" spc="300" dirty="0">
                <a:latin typeface="Geometr212 Bk BT" panose="020B0604020204020204" pitchFamily="34" charset="0"/>
              </a:rPr>
              <a:t>L’esperienza di un Comune </a:t>
            </a:r>
            <a:r>
              <a:rPr lang="it-IT" sz="1800" spc="300" dirty="0" smtClean="0">
                <a:latin typeface="Geometr212 Bk BT" panose="020B0604020204020204" pitchFamily="34" charset="0"/>
              </a:rPr>
              <a:t/>
            </a:r>
            <a:br>
              <a:rPr lang="it-IT" sz="1800" spc="300" dirty="0" smtClean="0">
                <a:latin typeface="Geometr212 Bk BT" panose="020B0604020204020204" pitchFamily="34" charset="0"/>
              </a:rPr>
            </a:br>
            <a:r>
              <a:rPr lang="it-IT" sz="1800" spc="300" dirty="0" smtClean="0">
                <a:latin typeface="Geometr212 Bk BT" panose="020B0604020204020204" pitchFamily="34" charset="0"/>
              </a:rPr>
              <a:t>della </a:t>
            </a:r>
            <a:r>
              <a:rPr lang="it-IT" sz="1800" spc="300" dirty="0">
                <a:latin typeface="Geometr212 Bk BT" panose="020B0604020204020204" pitchFamily="34" charset="0"/>
              </a:rPr>
              <a:t>Città Metropolitana di </a:t>
            </a:r>
            <a:r>
              <a:rPr lang="it-IT" sz="1800" spc="300" dirty="0" smtClean="0">
                <a:latin typeface="Geometr212 Bk BT" panose="020B0604020204020204" pitchFamily="34" charset="0"/>
              </a:rPr>
              <a:t>Milano</a:t>
            </a:r>
            <a:br>
              <a:rPr lang="it-IT" sz="1800" spc="300" dirty="0" smtClean="0">
                <a:latin typeface="Geometr212 Bk BT" panose="020B0604020204020204" pitchFamily="34" charset="0"/>
              </a:rPr>
            </a:br>
            <a:r>
              <a:rPr lang="it-IT" sz="2000" b="1" spc="300" dirty="0" smtClean="0">
                <a:latin typeface="Geometr212 Bk BT" panose="020B0604020204020204" pitchFamily="34" charset="0"/>
              </a:rPr>
              <a:t>Progetti PNRR a Paderno Dugnano </a:t>
            </a:r>
            <a:r>
              <a:rPr lang="it-IT" sz="1800" b="1" spc="300" dirty="0" smtClean="0">
                <a:latin typeface="Geometr212 Bk BT" panose="020B0604020204020204" pitchFamily="34" charset="0"/>
              </a:rPr>
              <a:t/>
            </a:r>
            <a:br>
              <a:rPr lang="it-IT" sz="1800" b="1" spc="300" dirty="0" smtClean="0">
                <a:latin typeface="Geometr212 Bk BT" panose="020B0604020204020204" pitchFamily="34" charset="0"/>
              </a:rPr>
            </a:br>
            <a:r>
              <a:rPr lang="it-IT" sz="1800" b="1" spc="300" dirty="0">
                <a:latin typeface="Geometr212 Bk BT" panose="020B0604020204020204" pitchFamily="34" charset="0"/>
              </a:rPr>
              <a:t/>
            </a:r>
            <a:br>
              <a:rPr lang="it-IT" sz="1800" b="1" spc="300" dirty="0">
                <a:latin typeface="Geometr212 Bk BT" panose="020B0604020204020204" pitchFamily="34" charset="0"/>
              </a:rPr>
            </a:br>
            <a:r>
              <a:rPr lang="it-IT" sz="4000" spc="300" dirty="0">
                <a:latin typeface="Geometr212 Bk BT" panose="020B0604020204020204" pitchFamily="34" charset="0"/>
              </a:rPr>
              <a:t/>
            </a:r>
            <a:br>
              <a:rPr lang="it-IT" sz="4000" spc="300" dirty="0">
                <a:latin typeface="Geometr212 Bk BT" panose="020B0604020204020204" pitchFamily="34" charset="0"/>
              </a:rPr>
            </a:br>
            <a:endParaRPr lang="it-IT" sz="1800" dirty="0">
              <a:latin typeface="Geometr212 Bk BT" panose="020B0604020204020204" pitchFamily="34" charset="0"/>
            </a:endParaRPr>
          </a:p>
        </p:txBody>
      </p:sp>
      <p:sp>
        <p:nvSpPr>
          <p:cNvPr id="2" name="Rettangolo 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Title 1"/>
          <p:cNvSpPr txBox="1">
            <a:spLocks/>
          </p:cNvSpPr>
          <p:nvPr/>
        </p:nvSpPr>
        <p:spPr>
          <a:xfrm>
            <a:off x="457199" y="2133600"/>
            <a:ext cx="7962899"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300" spc="300" dirty="0">
                <a:latin typeface="Geometr212 Bk BT" panose="020B0604020204020204" pitchFamily="34" charset="0"/>
              </a:rPr>
              <a:t>1 LUGLIO 2022</a:t>
            </a:r>
            <a:endParaRPr lang="it-IT" sz="3300" spc="300" dirty="0">
              <a:latin typeface="Georgia" pitchFamily="18" charset="0"/>
            </a:endParaRPr>
          </a:p>
        </p:txBody>
      </p:sp>
      <p:sp>
        <p:nvSpPr>
          <p:cNvPr id="25" name="Title 1"/>
          <p:cNvSpPr txBox="1">
            <a:spLocks/>
          </p:cNvSpPr>
          <p:nvPr/>
        </p:nvSpPr>
        <p:spPr>
          <a:xfrm>
            <a:off x="457199" y="5124280"/>
            <a:ext cx="79629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t-IT" sz="1400" dirty="0" smtClean="0">
              <a:latin typeface="Swift Neue LT Pro" panose="020A0503070406020204" pitchFamily="18" charset="0"/>
            </a:endParaRPr>
          </a:p>
          <a:p>
            <a:endParaRPr lang="it-IT" sz="1400" dirty="0">
              <a:latin typeface="Swift Neue LT Pro" panose="020A0503070406020204" pitchFamily="18" charset="0"/>
            </a:endParaRPr>
          </a:p>
          <a:p>
            <a:r>
              <a:rPr lang="it-IT" sz="1400" dirty="0" smtClean="0">
                <a:latin typeface="Swift Neue LT Pro" panose="020A0503070406020204" pitchFamily="18" charset="0"/>
              </a:rPr>
              <a:t>Relatore: arch. Paola Ferri</a:t>
            </a:r>
          </a:p>
          <a:p>
            <a:r>
              <a:rPr lang="it-IT" sz="1000" dirty="0" smtClean="0">
                <a:latin typeface="Swift Neue LT Pro" panose="020A0503070406020204" pitchFamily="18" charset="0"/>
              </a:rPr>
              <a:t>Direttore Settore Opere per il Territorio e l’Ambiente - Comune di Paderno Dugnano </a:t>
            </a:r>
            <a:endParaRPr lang="it-IT" sz="1000" dirty="0">
              <a:latin typeface="Swift Neue LT Pro" panose="020A0503070406020204" pitchFamily="18" charset="0"/>
            </a:endParaRPr>
          </a:p>
        </p:txBody>
      </p:sp>
      <p:sp>
        <p:nvSpPr>
          <p:cNvPr id="26" name="Title 1"/>
          <p:cNvSpPr txBox="1">
            <a:spLocks/>
          </p:cNvSpPr>
          <p:nvPr/>
        </p:nvSpPr>
        <p:spPr>
          <a:xfrm rot="16200000">
            <a:off x="7803364" y="1668389"/>
            <a:ext cx="2300271" cy="3350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200" dirty="0">
                <a:latin typeface="Geometr212 Bk BT" panose="020B0604020204020204" pitchFamily="34" charset="0"/>
              </a:rPr>
              <a:t>FORMAZIONE</a:t>
            </a:r>
          </a:p>
        </p:txBody>
      </p:sp>
      <p:pic>
        <p:nvPicPr>
          <p:cNvPr id="4" name="Immagine 3">
            <a:extLst>
              <a:ext uri="{FF2B5EF4-FFF2-40B4-BE49-F238E27FC236}">
                <a16:creationId xmlns:a16="http://schemas.microsoft.com/office/drawing/2014/main" xmlns="" id="{F425B3B1-8B79-4E98-8E69-1D7CB965A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14" y="441762"/>
            <a:ext cx="5892800" cy="812800"/>
          </a:xfrm>
          <a:prstGeom prst="rect">
            <a:avLst/>
          </a:prstGeom>
        </p:spPr>
      </p:pic>
      <p:pic>
        <p:nvPicPr>
          <p:cNvPr id="5" name="Immagine 4">
            <a:extLst>
              <a:ext uri="{FF2B5EF4-FFF2-40B4-BE49-F238E27FC236}">
                <a16:creationId xmlns:a16="http://schemas.microsoft.com/office/drawing/2014/main" xmlns="" id="{3190CC4F-CEC0-1FA5-4BD4-291DB6A39C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8067" y="441762"/>
            <a:ext cx="1868935" cy="670922"/>
          </a:xfrm>
          <a:prstGeom prst="rect">
            <a:avLst/>
          </a:prstGeom>
        </p:spPr>
      </p:pic>
    </p:spTree>
    <p:extLst>
      <p:ext uri="{BB962C8B-B14F-4D97-AF65-F5344CB8AC3E}">
        <p14:creationId xmlns:p14="http://schemas.microsoft.com/office/powerpoint/2010/main" val="277803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CasellaDiTesto 32"/>
          <p:cNvSpPr txBox="1"/>
          <p:nvPr/>
        </p:nvSpPr>
        <p:spPr>
          <a:xfrm>
            <a:off x="609600" y="610274"/>
            <a:ext cx="7558217" cy="523220"/>
          </a:xfrm>
          <a:prstGeom prst="rect">
            <a:avLst/>
          </a:prstGeom>
          <a:noFill/>
        </p:spPr>
        <p:txBody>
          <a:bodyPr wrap="square" rtlCol="0">
            <a:spAutoFit/>
          </a:bodyPr>
          <a:lstStyle/>
          <a:p>
            <a:r>
              <a:rPr lang="it-IT" sz="2800" spc="300" dirty="0">
                <a:latin typeface="Geometr212 Bk BT" panose="020B0604020204020204" pitchFamily="34" charset="0"/>
                <a:ea typeface="+mj-ea"/>
                <a:cs typeface="+mj-cs"/>
              </a:rPr>
              <a:t>PROGETTO   Ri.URB2</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50" y="1249247"/>
            <a:ext cx="8298899" cy="4999153"/>
          </a:xfrm>
          <a:prstGeom prst="rect">
            <a:avLst/>
          </a:prstGeom>
        </p:spPr>
      </p:pic>
    </p:spTree>
    <p:extLst>
      <p:ext uri="{BB962C8B-B14F-4D97-AF65-F5344CB8AC3E}">
        <p14:creationId xmlns:p14="http://schemas.microsoft.com/office/powerpoint/2010/main" val="3586182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CasellaDiTesto 32"/>
          <p:cNvSpPr txBox="1"/>
          <p:nvPr/>
        </p:nvSpPr>
        <p:spPr>
          <a:xfrm>
            <a:off x="609600" y="610274"/>
            <a:ext cx="7558217" cy="523220"/>
          </a:xfrm>
          <a:prstGeom prst="rect">
            <a:avLst/>
          </a:prstGeom>
          <a:noFill/>
        </p:spPr>
        <p:txBody>
          <a:bodyPr wrap="square" rtlCol="0">
            <a:spAutoFit/>
          </a:bodyPr>
          <a:lstStyle/>
          <a:p>
            <a:r>
              <a:rPr lang="it-IT" sz="2800" spc="300" dirty="0">
                <a:latin typeface="Geometr212 Bk BT" panose="020B0604020204020204" pitchFamily="34" charset="0"/>
                <a:ea typeface="+mj-ea"/>
                <a:cs typeface="+mj-cs"/>
              </a:rPr>
              <a:t>PROGETTO   Ri.URB2</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33" y="1073939"/>
            <a:ext cx="8237934" cy="5555461"/>
          </a:xfrm>
          <a:prstGeom prst="rect">
            <a:avLst/>
          </a:prstGeom>
        </p:spPr>
      </p:pic>
    </p:spTree>
    <p:extLst>
      <p:ext uri="{BB962C8B-B14F-4D97-AF65-F5344CB8AC3E}">
        <p14:creationId xmlns:p14="http://schemas.microsoft.com/office/powerpoint/2010/main" val="487569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 – PIANI INTEGRATI DI INTERVENTO</a:t>
            </a:r>
            <a:endParaRPr lang="it-IT" sz="2800" spc="300" dirty="0">
              <a:latin typeface="Geometr212 Bk BT" panose="020B0604020204020204" pitchFamily="34" charset="0"/>
              <a:ea typeface="+mj-ea"/>
              <a:cs typeface="+mj-cs"/>
            </a:endParaRPr>
          </a:p>
        </p:txBody>
      </p:sp>
      <p:sp>
        <p:nvSpPr>
          <p:cNvPr id="11" name="Rettangolo 10"/>
          <p:cNvSpPr/>
          <p:nvPr/>
        </p:nvSpPr>
        <p:spPr>
          <a:xfrm>
            <a:off x="662152" y="1371600"/>
            <a:ext cx="74150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516977"/>
            <a:ext cx="7440881" cy="458787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5600" b="1" dirty="0" smtClean="0">
                <a:solidFill>
                  <a:schemeClr val="tx1"/>
                </a:solidFill>
              </a:rPr>
              <a:t>LEGGE 233 del 29 dicembre 2021</a:t>
            </a:r>
          </a:p>
          <a:p>
            <a:pPr algn="l"/>
            <a:r>
              <a:rPr lang="it-IT" sz="4500" dirty="0" smtClean="0">
                <a:solidFill>
                  <a:schemeClr val="tx1"/>
                </a:solidFill>
              </a:rPr>
              <a:t>Conversione del DL 152 del 6 novembre 2021 – Disposizioni urgenti per l’attuazione del Piano nazionale di ripresa e resilienza (PNRR) e per la prevenzione delle infiltrazioni mafiose</a:t>
            </a:r>
          </a:p>
          <a:p>
            <a:pPr algn="l"/>
            <a:endParaRPr lang="it-IT" sz="4900" dirty="0">
              <a:solidFill>
                <a:schemeClr val="tx1"/>
              </a:solidFill>
            </a:endParaRPr>
          </a:p>
          <a:p>
            <a:pPr algn="l"/>
            <a:r>
              <a:rPr lang="it-IT" sz="4500" dirty="0" smtClean="0">
                <a:solidFill>
                  <a:schemeClr val="tx1"/>
                </a:solidFill>
              </a:rPr>
              <a:t>Art. 21 – Piani integrati</a:t>
            </a:r>
          </a:p>
          <a:p>
            <a:pPr algn="l"/>
            <a:r>
              <a:rPr lang="it-IT" sz="4500" dirty="0" smtClean="0">
                <a:solidFill>
                  <a:schemeClr val="tx1"/>
                </a:solidFill>
              </a:rPr>
              <a:t>Finalità</a:t>
            </a:r>
          </a:p>
          <a:p>
            <a:pPr marL="685800" indent="-685800" algn="l">
              <a:buFontTx/>
              <a:buChar char="-"/>
            </a:pPr>
            <a:r>
              <a:rPr lang="it-IT" sz="4500" dirty="0" smtClean="0">
                <a:solidFill>
                  <a:schemeClr val="tx1"/>
                </a:solidFill>
              </a:rPr>
              <a:t>miglioramento della qualità del decoro urbano e del tessuto sociale e ambientale, con particolare riferimento allo sviluppo e potenziamento dei servizi sociali e culturali e alla promozione delle attività culturali e sportive</a:t>
            </a:r>
          </a:p>
          <a:p>
            <a:pPr marL="685800" indent="-685800" algn="l">
              <a:buFontTx/>
              <a:buChar char="-"/>
            </a:pPr>
            <a:r>
              <a:rPr lang="it-IT" sz="4500" dirty="0">
                <a:solidFill>
                  <a:schemeClr val="tx1"/>
                </a:solidFill>
              </a:rPr>
              <a:t>p</a:t>
            </a:r>
            <a:r>
              <a:rPr lang="it-IT" sz="4500" dirty="0" smtClean="0">
                <a:solidFill>
                  <a:schemeClr val="tx1"/>
                </a:solidFill>
              </a:rPr>
              <a:t>romuovere la rigenerazione urbana attraverso il recupero, la ristrutturazione e la </a:t>
            </a:r>
            <a:r>
              <a:rPr lang="it-IT" sz="4500" dirty="0" err="1" smtClean="0">
                <a:solidFill>
                  <a:schemeClr val="tx1"/>
                </a:solidFill>
              </a:rPr>
              <a:t>rifunzionalizzazione</a:t>
            </a:r>
            <a:r>
              <a:rPr lang="it-IT" sz="4500" dirty="0" smtClean="0">
                <a:solidFill>
                  <a:schemeClr val="tx1"/>
                </a:solidFill>
              </a:rPr>
              <a:t> ecosostenibile delle strutture edilizie e delle aree pubbliche</a:t>
            </a:r>
          </a:p>
          <a:p>
            <a:pPr marL="685800" indent="-685800" algn="l">
              <a:buFontTx/>
              <a:buChar char="-"/>
            </a:pPr>
            <a:r>
              <a:rPr lang="it-IT" sz="4500" dirty="0" smtClean="0">
                <a:solidFill>
                  <a:schemeClr val="tx1"/>
                </a:solidFill>
              </a:rPr>
              <a:t>sostenere progetti legati alle </a:t>
            </a:r>
            <a:r>
              <a:rPr lang="it-IT" sz="4500" dirty="0" err="1" smtClean="0">
                <a:solidFill>
                  <a:schemeClr val="tx1"/>
                </a:solidFill>
              </a:rPr>
              <a:t>smart</a:t>
            </a:r>
            <a:r>
              <a:rPr lang="it-IT" sz="4500" dirty="0" smtClean="0">
                <a:solidFill>
                  <a:schemeClr val="tx1"/>
                </a:solidFill>
              </a:rPr>
              <a:t> </a:t>
            </a:r>
            <a:r>
              <a:rPr lang="it-IT" sz="4500" dirty="0" err="1" smtClean="0">
                <a:solidFill>
                  <a:schemeClr val="tx1"/>
                </a:solidFill>
              </a:rPr>
              <a:t>cities</a:t>
            </a:r>
            <a:r>
              <a:rPr lang="it-IT" sz="4500" dirty="0" smtClean="0">
                <a:solidFill>
                  <a:schemeClr val="tx1"/>
                </a:solidFill>
              </a:rPr>
              <a:t>, con particolare riferimento ai trasporti ed al consumo energetico </a:t>
            </a:r>
          </a:p>
          <a:p>
            <a:endParaRPr lang="it-IT" sz="2000" dirty="0" smtClean="0"/>
          </a:p>
          <a:p>
            <a:endParaRPr lang="it-IT" sz="2000" dirty="0" smtClean="0"/>
          </a:p>
        </p:txBody>
      </p:sp>
    </p:spTree>
    <p:extLst>
      <p:ext uri="{BB962C8B-B14F-4D97-AF65-F5344CB8AC3E}">
        <p14:creationId xmlns:p14="http://schemas.microsoft.com/office/powerpoint/2010/main" val="2038401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687553" y="1447800"/>
            <a:ext cx="7770647" cy="487680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280" y="1130505"/>
            <a:ext cx="5023920" cy="3297841"/>
          </a:xfrm>
          <a:prstGeom prst="rect">
            <a:avLst/>
          </a:prstGeom>
        </p:spPr>
      </p:pic>
      <p:sp>
        <p:nvSpPr>
          <p:cNvPr id="19" name="Rettangolo 18"/>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Segnaposto contenuto 2"/>
          <p:cNvSpPr txBox="1">
            <a:spLocks/>
          </p:cNvSpPr>
          <p:nvPr/>
        </p:nvSpPr>
        <p:spPr>
          <a:xfrm>
            <a:off x="687553" y="1524000"/>
            <a:ext cx="2893848" cy="2895600"/>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4000" b="1" dirty="0" smtClean="0">
                <a:solidFill>
                  <a:schemeClr val="tx1"/>
                </a:solidFill>
              </a:rPr>
              <a:t>COME </a:t>
            </a:r>
            <a:r>
              <a:rPr lang="it-IT" sz="4000" b="1" dirty="0">
                <a:solidFill>
                  <a:schemeClr val="tx1"/>
                </a:solidFill>
              </a:rPr>
              <a:t>IN - Spazi e servizi di </a:t>
            </a:r>
            <a:r>
              <a:rPr lang="it-IT" sz="4000" b="1" dirty="0" err="1">
                <a:solidFill>
                  <a:schemeClr val="tx1"/>
                </a:solidFill>
              </a:rPr>
              <a:t>INclusione</a:t>
            </a:r>
            <a:r>
              <a:rPr lang="it-IT" sz="4000" b="1" dirty="0">
                <a:solidFill>
                  <a:schemeClr val="tx1"/>
                </a:solidFill>
              </a:rPr>
              <a:t> per le </a:t>
            </a:r>
            <a:r>
              <a:rPr lang="it-IT" sz="4000" b="1" dirty="0" err="1">
                <a:solidFill>
                  <a:schemeClr val="tx1"/>
                </a:solidFill>
              </a:rPr>
              <a:t>COmunità</a:t>
            </a:r>
            <a:r>
              <a:rPr lang="it-IT" sz="4000" b="1" dirty="0">
                <a:solidFill>
                  <a:schemeClr val="tx1"/>
                </a:solidFill>
              </a:rPr>
              <a:t> </a:t>
            </a:r>
            <a:r>
              <a:rPr lang="it-IT" sz="4000" b="1" dirty="0" smtClean="0">
                <a:solidFill>
                  <a:schemeClr val="tx1"/>
                </a:solidFill>
              </a:rPr>
              <a:t>Metropolitane</a:t>
            </a:r>
          </a:p>
          <a:p>
            <a:pPr algn="l"/>
            <a:r>
              <a:rPr lang="it-IT" sz="4000" dirty="0" smtClean="0">
                <a:solidFill>
                  <a:schemeClr val="tx1"/>
                </a:solidFill>
              </a:rPr>
              <a:t>( </a:t>
            </a:r>
            <a:r>
              <a:rPr lang="it-IT" sz="4000" dirty="0">
                <a:solidFill>
                  <a:schemeClr val="tx1"/>
                </a:solidFill>
              </a:rPr>
              <a:t>P.U.I. – Città Metropolitana di Milano) </a:t>
            </a:r>
          </a:p>
          <a:p>
            <a:pPr algn="l"/>
            <a:endParaRPr lang="it-IT" sz="4000" dirty="0" smtClean="0">
              <a:solidFill>
                <a:schemeClr val="tx1"/>
              </a:solidFill>
            </a:endParaRPr>
          </a:p>
          <a:p>
            <a:pPr algn="l"/>
            <a:r>
              <a:rPr lang="it-IT" sz="4000" dirty="0" smtClean="0">
                <a:solidFill>
                  <a:schemeClr val="tx1"/>
                </a:solidFill>
              </a:rPr>
              <a:t>Il </a:t>
            </a:r>
            <a:r>
              <a:rPr lang="it-IT" sz="4000" dirty="0">
                <a:solidFill>
                  <a:schemeClr val="tx1"/>
                </a:solidFill>
              </a:rPr>
              <a:t>primo piano </a:t>
            </a:r>
            <a:r>
              <a:rPr lang="it-IT" sz="4000" dirty="0" smtClean="0">
                <a:solidFill>
                  <a:schemeClr val="tx1"/>
                </a:solidFill>
              </a:rPr>
              <a:t>integrato promosso da Città Metropolitana di Milano, </a:t>
            </a:r>
            <a:r>
              <a:rPr lang="it-IT" sz="4000" dirty="0">
                <a:solidFill>
                  <a:schemeClr val="tx1"/>
                </a:solidFill>
              </a:rPr>
              <a:t>“</a:t>
            </a:r>
            <a:r>
              <a:rPr lang="it-IT" sz="4000" b="1" dirty="0">
                <a:solidFill>
                  <a:schemeClr val="tx1"/>
                </a:solidFill>
              </a:rPr>
              <a:t>COME IN - Spazi e servizi di </a:t>
            </a:r>
            <a:r>
              <a:rPr lang="it-IT" sz="4000" b="1" dirty="0" err="1">
                <a:solidFill>
                  <a:schemeClr val="tx1"/>
                </a:solidFill>
              </a:rPr>
              <a:t>INclusione</a:t>
            </a:r>
            <a:r>
              <a:rPr lang="it-IT" sz="4000" b="1" dirty="0">
                <a:solidFill>
                  <a:schemeClr val="tx1"/>
                </a:solidFill>
              </a:rPr>
              <a:t> per le </a:t>
            </a:r>
            <a:r>
              <a:rPr lang="it-IT" sz="4000" b="1" dirty="0" err="1">
                <a:solidFill>
                  <a:schemeClr val="tx1"/>
                </a:solidFill>
              </a:rPr>
              <a:t>COmunità</a:t>
            </a:r>
            <a:r>
              <a:rPr lang="it-IT" sz="4000" b="1" dirty="0">
                <a:solidFill>
                  <a:schemeClr val="tx1"/>
                </a:solidFill>
              </a:rPr>
              <a:t> Metropolitane” </a:t>
            </a:r>
            <a:r>
              <a:rPr lang="it-IT" sz="4000" dirty="0" smtClean="0">
                <a:solidFill>
                  <a:schemeClr val="tx1"/>
                </a:solidFill>
              </a:rPr>
              <a:t>nasce </a:t>
            </a:r>
            <a:r>
              <a:rPr lang="it-IT" sz="4000" dirty="0">
                <a:solidFill>
                  <a:schemeClr val="tx1"/>
                </a:solidFill>
              </a:rPr>
              <a:t>dalle proposte delle amministrazioni locali della Città metropolitana di Milano.</a:t>
            </a:r>
          </a:p>
          <a:p>
            <a:pPr algn="l"/>
            <a:r>
              <a:rPr lang="it-IT" sz="4000" dirty="0">
                <a:solidFill>
                  <a:schemeClr val="tx1"/>
                </a:solidFill>
              </a:rPr>
              <a:t>Presentati </a:t>
            </a:r>
            <a:r>
              <a:rPr lang="it-IT" sz="4000" b="1" dirty="0">
                <a:solidFill>
                  <a:schemeClr val="tx1"/>
                </a:solidFill>
              </a:rPr>
              <a:t>34 progetti</a:t>
            </a:r>
            <a:r>
              <a:rPr lang="it-IT" sz="4000" dirty="0">
                <a:solidFill>
                  <a:schemeClr val="tx1"/>
                </a:solidFill>
              </a:rPr>
              <a:t> che ammoderneranno le strutture territoriali, faranno rivivere </a:t>
            </a:r>
            <a:r>
              <a:rPr lang="it-IT" sz="4000" dirty="0" err="1">
                <a:solidFill>
                  <a:schemeClr val="tx1"/>
                </a:solidFill>
              </a:rPr>
              <a:t>bibloteche</a:t>
            </a:r>
            <a:r>
              <a:rPr lang="it-IT" sz="4000" dirty="0">
                <a:solidFill>
                  <a:schemeClr val="tx1"/>
                </a:solidFill>
              </a:rPr>
              <a:t>, centri sportivi, angoli oscuri e marginali </a:t>
            </a:r>
            <a:r>
              <a:rPr lang="it-IT" sz="4000" dirty="0" smtClean="0">
                <a:solidFill>
                  <a:schemeClr val="tx1"/>
                </a:solidFill>
              </a:rPr>
              <a:t> </a:t>
            </a:r>
            <a:r>
              <a:rPr lang="it-IT" sz="4000" dirty="0">
                <a:solidFill>
                  <a:schemeClr val="tx1"/>
                </a:solidFill>
              </a:rPr>
              <a:t>e </a:t>
            </a:r>
            <a:r>
              <a:rPr lang="it-IT" sz="4000" dirty="0" smtClean="0">
                <a:solidFill>
                  <a:schemeClr val="tx1"/>
                </a:solidFill>
              </a:rPr>
              <a:t>diventeranno </a:t>
            </a:r>
            <a:r>
              <a:rPr lang="it-IT" sz="4000" dirty="0">
                <a:solidFill>
                  <a:schemeClr val="tx1"/>
                </a:solidFill>
              </a:rPr>
              <a:t>luoghi accoglienti, utilizzabili e belli. Senza consumo di suolo, i progetti hanno l’ambizione di ricucire quel tessuto sociale ed emozionale che la </a:t>
            </a:r>
            <a:r>
              <a:rPr lang="it-IT" sz="4000" dirty="0" smtClean="0">
                <a:solidFill>
                  <a:schemeClr val="tx1"/>
                </a:solidFill>
              </a:rPr>
              <a:t>pandemia </a:t>
            </a:r>
            <a:r>
              <a:rPr lang="it-IT" sz="4000" dirty="0">
                <a:solidFill>
                  <a:schemeClr val="tx1"/>
                </a:solidFill>
              </a:rPr>
              <a:t>ha ridotto. L’obiettivo è recuperare gli spazi urbani e le aree già esistenti per migliorare la qualità della vita di tutti i cittadini, promuovendo processi di partecipazione sociale e imprenditoriale. Si intreccia così la riqualificazione degli spazi con il loro utilizzo, la dimensione dell’ambiente con quella del vivere delle persone.</a:t>
            </a:r>
          </a:p>
          <a:p>
            <a:pPr algn="l"/>
            <a:endParaRPr lang="it-IT" sz="3400" dirty="0" smtClean="0">
              <a:solidFill>
                <a:schemeClr val="tx1"/>
              </a:solidFill>
            </a:endParaRPr>
          </a:p>
          <a:p>
            <a:endParaRPr lang="it-IT" sz="2000" dirty="0" smtClean="0"/>
          </a:p>
        </p:txBody>
      </p:sp>
      <p:sp>
        <p:nvSpPr>
          <p:cNvPr id="13" name="CasellaDiTesto 12"/>
          <p:cNvSpPr txBox="1"/>
          <p:nvPr/>
        </p:nvSpPr>
        <p:spPr>
          <a:xfrm>
            <a:off x="609600" y="610274"/>
            <a:ext cx="7558217" cy="769441"/>
          </a:xfrm>
          <a:prstGeom prst="rect">
            <a:avLst/>
          </a:prstGeom>
          <a:solidFill>
            <a:schemeClr val="bg1"/>
          </a:solidFill>
        </p:spPr>
        <p:txBody>
          <a:bodyPr wrap="square" rtlCol="0">
            <a:spAutoFit/>
          </a:bodyPr>
          <a:lstStyle/>
          <a:p>
            <a:r>
              <a:rPr lang="it-IT" sz="2800" spc="300" dirty="0">
                <a:latin typeface="Geometr212 Bk BT" panose="020B0604020204020204" pitchFamily="34" charset="0"/>
                <a:ea typeface="+mj-ea"/>
                <a:cs typeface="+mj-cs"/>
              </a:rPr>
              <a:t>PROGETTO   COME </a:t>
            </a:r>
            <a:r>
              <a:rPr lang="it-IT" sz="2800" spc="300" dirty="0" smtClean="0">
                <a:latin typeface="Geometr212 Bk BT" panose="020B0604020204020204" pitchFamily="34" charset="0"/>
                <a:ea typeface="+mj-ea"/>
                <a:cs typeface="+mj-cs"/>
              </a:rPr>
              <a:t>IN </a:t>
            </a:r>
          </a:p>
          <a:p>
            <a:r>
              <a:rPr lang="it-IT" sz="1600" spc="300" dirty="0" smtClean="0">
                <a:latin typeface="Geometr212 Bk BT" panose="020B0604020204020204" pitchFamily="34" charset="0"/>
                <a:ea typeface="+mj-ea"/>
                <a:cs typeface="+mj-cs"/>
              </a:rPr>
              <a:t>Spazi </a:t>
            </a:r>
            <a:r>
              <a:rPr lang="it-IT" sz="1600" spc="300" dirty="0">
                <a:latin typeface="Geometr212 Bk BT" panose="020B0604020204020204" pitchFamily="34" charset="0"/>
                <a:ea typeface="+mj-ea"/>
                <a:cs typeface="+mj-cs"/>
              </a:rPr>
              <a:t>e servizi di </a:t>
            </a:r>
            <a:r>
              <a:rPr lang="it-IT" sz="1600" spc="300" dirty="0" err="1">
                <a:latin typeface="Geometr212 Bk BT" panose="020B0604020204020204" pitchFamily="34" charset="0"/>
                <a:ea typeface="+mj-ea"/>
                <a:cs typeface="+mj-cs"/>
              </a:rPr>
              <a:t>INclusione</a:t>
            </a:r>
            <a:r>
              <a:rPr lang="it-IT" sz="1600" spc="300" dirty="0">
                <a:latin typeface="Geometr212 Bk BT" panose="020B0604020204020204" pitchFamily="34" charset="0"/>
                <a:ea typeface="+mj-ea"/>
                <a:cs typeface="+mj-cs"/>
              </a:rPr>
              <a:t> per le </a:t>
            </a:r>
            <a:r>
              <a:rPr lang="it-IT" sz="1600" spc="300" dirty="0" err="1">
                <a:latin typeface="Geometr212 Bk BT" panose="020B0604020204020204" pitchFamily="34" charset="0"/>
                <a:ea typeface="+mj-ea"/>
                <a:cs typeface="+mj-cs"/>
              </a:rPr>
              <a:t>COmunità</a:t>
            </a:r>
            <a:r>
              <a:rPr lang="it-IT" sz="1600" spc="300" dirty="0">
                <a:latin typeface="Geometr212 Bk BT" panose="020B0604020204020204" pitchFamily="34" charset="0"/>
                <a:ea typeface="+mj-ea"/>
                <a:cs typeface="+mj-cs"/>
              </a:rPr>
              <a:t> Metropolitane</a:t>
            </a:r>
          </a:p>
        </p:txBody>
      </p:sp>
      <p:sp>
        <p:nvSpPr>
          <p:cNvPr id="22" name="Segnaposto contenuto 2"/>
          <p:cNvSpPr txBox="1">
            <a:spLocks/>
          </p:cNvSpPr>
          <p:nvPr/>
        </p:nvSpPr>
        <p:spPr>
          <a:xfrm>
            <a:off x="712519" y="4418685"/>
            <a:ext cx="7821881" cy="1905915"/>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4000" dirty="0" smtClean="0">
                <a:solidFill>
                  <a:schemeClr val="tx1"/>
                </a:solidFill>
              </a:rPr>
              <a:t>Gli </a:t>
            </a:r>
            <a:r>
              <a:rPr lang="it-IT" sz="4000" dirty="0">
                <a:solidFill>
                  <a:schemeClr val="tx1"/>
                </a:solidFill>
              </a:rPr>
              <a:t>interventi proposti dai comuni sono finalizzati alla creazione di spazi ed edifici per servizi sia di carattere comunale, quali i luoghi per l’associazionismo, sia sovracomunale (biblioteche, luoghi per eventi e centri sportivi) ma molti concorrono a un servizio per una comunità di più ampio respiro, come la riqualificazione di aree a verde ricomprese nei Parchi Regionali (vedi interventi a Cormano, Segrate, Cinisello, Pieve Emanuele, ecc..) o interventi su beni storico-monumentali quali i lavori di riqualificazione e restauro del complesso cistercense di </a:t>
            </a:r>
            <a:r>
              <a:rPr lang="it-IT" sz="4000" dirty="0" smtClean="0">
                <a:solidFill>
                  <a:schemeClr val="tx1"/>
                </a:solidFill>
              </a:rPr>
              <a:t>Morimondo.</a:t>
            </a:r>
          </a:p>
          <a:p>
            <a:pPr algn="l"/>
            <a:r>
              <a:rPr lang="it-IT" sz="4000" dirty="0">
                <a:solidFill>
                  <a:schemeClr val="tx1"/>
                </a:solidFill>
              </a:rPr>
              <a:t>Gli interventi proposti dai comuni di Cormano, Cinisello Balsamo, Corsico, Pieve Emanuele e Segrate sono finalizzati alla riqualificazione di aree a verde ricomprese in Parchi Regionali o finalizzati alla realizzazione della rete verde di Città metropolitana di Milano come prevista nel Piano Territoriale Metropolitano (</a:t>
            </a:r>
            <a:r>
              <a:rPr lang="it-IT" sz="4000" dirty="0" smtClean="0">
                <a:solidFill>
                  <a:schemeClr val="tx1"/>
                </a:solidFill>
              </a:rPr>
              <a:t>PTM). </a:t>
            </a:r>
            <a:r>
              <a:rPr lang="it-IT" sz="4000" dirty="0">
                <a:solidFill>
                  <a:schemeClr val="tx1"/>
                </a:solidFill>
              </a:rPr>
              <a:t>Gli interventi dei comuni di Besate, Bollate, Opera e Vizzolo Predabissi interessano la riqualificazione di impianti sportivi. </a:t>
            </a:r>
            <a:r>
              <a:rPr lang="it-IT" sz="4000" dirty="0" smtClean="0">
                <a:solidFill>
                  <a:schemeClr val="tx1"/>
                </a:solidFill>
              </a:rPr>
              <a:t>Un </a:t>
            </a:r>
            <a:r>
              <a:rPr lang="it-IT" sz="4000" dirty="0">
                <a:solidFill>
                  <a:schemeClr val="tx1"/>
                </a:solidFill>
              </a:rPr>
              <a:t>gruppo di comuni, tra cui Castano Primo, Cuggiono, Legnano, Morimondo, San Colombano al Lambro, Sedriano, è caratterizzato da interventi su beni storici e complessi monastici </a:t>
            </a:r>
            <a:r>
              <a:rPr lang="it-IT" sz="4000" dirty="0" smtClean="0">
                <a:solidFill>
                  <a:schemeClr val="tx1"/>
                </a:solidFill>
              </a:rPr>
              <a:t>oggetto di </a:t>
            </a:r>
            <a:r>
              <a:rPr lang="it-IT" sz="4000" dirty="0" err="1" smtClean="0">
                <a:solidFill>
                  <a:schemeClr val="tx1"/>
                </a:solidFill>
              </a:rPr>
              <a:t>rifunzionalizzazione</a:t>
            </a:r>
            <a:r>
              <a:rPr lang="it-IT" sz="4000" dirty="0" smtClean="0">
                <a:solidFill>
                  <a:schemeClr val="tx1"/>
                </a:solidFill>
              </a:rPr>
              <a:t> </a:t>
            </a:r>
            <a:r>
              <a:rPr lang="it-IT" sz="4000" dirty="0">
                <a:solidFill>
                  <a:schemeClr val="tx1"/>
                </a:solidFill>
              </a:rPr>
              <a:t>con opere di recupero o restauro </a:t>
            </a:r>
            <a:r>
              <a:rPr lang="it-IT" sz="4000" dirty="0" smtClean="0">
                <a:solidFill>
                  <a:schemeClr val="tx1"/>
                </a:solidFill>
              </a:rPr>
              <a:t>conservativo. </a:t>
            </a:r>
            <a:r>
              <a:rPr lang="it-IT" sz="4000" dirty="0">
                <a:solidFill>
                  <a:schemeClr val="tx1"/>
                </a:solidFill>
              </a:rPr>
              <a:t>Infine, alcuni interventi complessi </a:t>
            </a:r>
            <a:r>
              <a:rPr lang="it-IT" sz="4000" dirty="0" smtClean="0">
                <a:solidFill>
                  <a:schemeClr val="tx1"/>
                </a:solidFill>
              </a:rPr>
              <a:t> </a:t>
            </a:r>
            <a:r>
              <a:rPr lang="it-IT" sz="4000" dirty="0">
                <a:solidFill>
                  <a:schemeClr val="tx1"/>
                </a:solidFill>
              </a:rPr>
              <a:t>prevedono la riqualificazione di spazi aperti pubblici (piazze, verde di quartiere, ecc.) in un sistema complesso e articolato, che integra spazi aperti e chiusi, di alto valore per la socializzazione come per esempio l’intervento proposto da Paderno Dugnano Basiglio, Pero, Sesto San </a:t>
            </a:r>
            <a:r>
              <a:rPr lang="it-IT" sz="4000" dirty="0" smtClean="0">
                <a:solidFill>
                  <a:schemeClr val="tx1"/>
                </a:solidFill>
              </a:rPr>
              <a:t>Giovanni.</a:t>
            </a:r>
          </a:p>
          <a:p>
            <a:pPr algn="l"/>
            <a:endParaRPr lang="it-IT" sz="4000" dirty="0" smtClean="0">
              <a:solidFill>
                <a:schemeClr val="tx1"/>
              </a:solidFill>
            </a:endParaRPr>
          </a:p>
          <a:p>
            <a:pPr algn="l"/>
            <a:r>
              <a:rPr lang="it-IT" sz="4000" b="1" dirty="0">
                <a:solidFill>
                  <a:schemeClr val="tx1"/>
                </a:solidFill>
              </a:rPr>
              <a:t>Il progetto COME-IN prevede la realizzazione di opere per un totale di </a:t>
            </a:r>
            <a:r>
              <a:rPr lang="it-IT" sz="4000" b="1" dirty="0" smtClean="0">
                <a:solidFill>
                  <a:schemeClr val="tx1"/>
                </a:solidFill>
              </a:rPr>
              <a:t>circa € 76.000.000 </a:t>
            </a:r>
            <a:r>
              <a:rPr lang="it-IT" sz="4000" b="1" dirty="0">
                <a:solidFill>
                  <a:schemeClr val="tx1"/>
                </a:solidFill>
              </a:rPr>
              <a:t>di cui </a:t>
            </a:r>
            <a:r>
              <a:rPr lang="it-IT" sz="4000" b="1" dirty="0" smtClean="0">
                <a:solidFill>
                  <a:schemeClr val="tx1"/>
                </a:solidFill>
              </a:rPr>
              <a:t>finanziati </a:t>
            </a:r>
            <a:r>
              <a:rPr lang="it-IT" sz="4000" b="1" dirty="0">
                <a:solidFill>
                  <a:schemeClr val="tx1"/>
                </a:solidFill>
              </a:rPr>
              <a:t>con fondi PNRR </a:t>
            </a:r>
            <a:r>
              <a:rPr lang="it-IT" sz="4000" b="1" dirty="0" smtClean="0">
                <a:solidFill>
                  <a:schemeClr val="tx1"/>
                </a:solidFill>
              </a:rPr>
              <a:t>circa € 66.000.000 </a:t>
            </a:r>
          </a:p>
          <a:p>
            <a:pPr algn="l"/>
            <a:endParaRPr lang="it-IT" sz="4000" dirty="0">
              <a:solidFill>
                <a:schemeClr val="tx1"/>
              </a:solidFill>
            </a:endParaRPr>
          </a:p>
          <a:p>
            <a:pPr algn="r"/>
            <a:r>
              <a:rPr lang="it-IT" dirty="0">
                <a:solidFill>
                  <a:schemeClr val="tx1"/>
                </a:solidFill>
              </a:rPr>
              <a:t>d</a:t>
            </a:r>
            <a:r>
              <a:rPr lang="it-IT" dirty="0" smtClean="0">
                <a:solidFill>
                  <a:schemeClr val="tx1"/>
                </a:solidFill>
              </a:rPr>
              <a:t>ocumentazione ed informazioni accessibili dal sito della Città Metropolitana di Milano  </a:t>
            </a:r>
          </a:p>
          <a:p>
            <a:pPr algn="r"/>
            <a:r>
              <a:rPr lang="it-IT" dirty="0" smtClean="0">
                <a:solidFill>
                  <a:schemeClr val="tx1"/>
                </a:solidFill>
              </a:rPr>
              <a:t>www.cittametropolitana.mi.it</a:t>
            </a:r>
          </a:p>
          <a:p>
            <a:endParaRPr lang="it-IT" sz="2000" dirty="0" smtClean="0"/>
          </a:p>
        </p:txBody>
      </p:sp>
    </p:spTree>
    <p:extLst>
      <p:ext uri="{BB962C8B-B14F-4D97-AF65-F5344CB8AC3E}">
        <p14:creationId xmlns:p14="http://schemas.microsoft.com/office/powerpoint/2010/main" val="3442534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E CICLABIL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5192276" cy="47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662152" y="1371600"/>
            <a:ext cx="29192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609600" y="610274"/>
            <a:ext cx="7558217" cy="769441"/>
          </a:xfrm>
          <a:prstGeom prst="rect">
            <a:avLst/>
          </a:prstGeom>
          <a:noFill/>
        </p:spPr>
        <p:txBody>
          <a:bodyPr wrap="square" rtlCol="0">
            <a:spAutoFit/>
          </a:bodyPr>
          <a:lstStyle/>
          <a:p>
            <a:r>
              <a:rPr lang="it-IT" sz="2800" spc="300" dirty="0">
                <a:latin typeface="Geometr212 Bk BT" panose="020B0604020204020204" pitchFamily="34" charset="0"/>
                <a:ea typeface="+mj-ea"/>
                <a:cs typeface="+mj-cs"/>
              </a:rPr>
              <a:t>PROGETTO   COME </a:t>
            </a:r>
            <a:r>
              <a:rPr lang="it-IT" sz="2800" spc="300" dirty="0" smtClean="0">
                <a:latin typeface="Geometr212 Bk BT" panose="020B0604020204020204" pitchFamily="34" charset="0"/>
                <a:ea typeface="+mj-ea"/>
                <a:cs typeface="+mj-cs"/>
              </a:rPr>
              <a:t>IN </a:t>
            </a:r>
          </a:p>
          <a:p>
            <a:r>
              <a:rPr lang="it-IT" sz="1600" spc="300" dirty="0" smtClean="0">
                <a:latin typeface="Geometr212 Bk BT" panose="020B0604020204020204" pitchFamily="34" charset="0"/>
                <a:ea typeface="+mj-ea"/>
                <a:cs typeface="+mj-cs"/>
              </a:rPr>
              <a:t>Spazi </a:t>
            </a:r>
            <a:r>
              <a:rPr lang="it-IT" sz="1600" spc="300" dirty="0">
                <a:latin typeface="Geometr212 Bk BT" panose="020B0604020204020204" pitchFamily="34" charset="0"/>
                <a:ea typeface="+mj-ea"/>
                <a:cs typeface="+mj-cs"/>
              </a:rPr>
              <a:t>e servizi di </a:t>
            </a:r>
            <a:r>
              <a:rPr lang="it-IT" sz="1600" spc="300" dirty="0" err="1">
                <a:latin typeface="Geometr212 Bk BT" panose="020B0604020204020204" pitchFamily="34" charset="0"/>
                <a:ea typeface="+mj-ea"/>
                <a:cs typeface="+mj-cs"/>
              </a:rPr>
              <a:t>INclusione</a:t>
            </a:r>
            <a:r>
              <a:rPr lang="it-IT" sz="1600" spc="300" dirty="0">
                <a:latin typeface="Geometr212 Bk BT" panose="020B0604020204020204" pitchFamily="34" charset="0"/>
                <a:ea typeface="+mj-ea"/>
                <a:cs typeface="+mj-cs"/>
              </a:rPr>
              <a:t> per le </a:t>
            </a:r>
            <a:r>
              <a:rPr lang="it-IT" sz="1600" spc="300" dirty="0" err="1">
                <a:latin typeface="Geometr212 Bk BT" panose="020B0604020204020204" pitchFamily="34" charset="0"/>
                <a:ea typeface="+mj-ea"/>
                <a:cs typeface="+mj-cs"/>
              </a:rPr>
              <a:t>COmunità</a:t>
            </a:r>
            <a:r>
              <a:rPr lang="it-IT" sz="1600" spc="300" dirty="0">
                <a:latin typeface="Geometr212 Bk BT" panose="020B0604020204020204" pitchFamily="34" charset="0"/>
                <a:ea typeface="+mj-ea"/>
                <a:cs typeface="+mj-cs"/>
              </a:rPr>
              <a:t> Metropolitane</a:t>
            </a:r>
          </a:p>
        </p:txBody>
      </p:sp>
      <p:sp>
        <p:nvSpPr>
          <p:cNvPr id="14" name="Segnaposto contenuto 2"/>
          <p:cNvSpPr txBox="1">
            <a:spLocks/>
          </p:cNvSpPr>
          <p:nvPr/>
        </p:nvSpPr>
        <p:spPr>
          <a:xfrm>
            <a:off x="636319" y="1516977"/>
            <a:ext cx="2945081" cy="4587875"/>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5600" b="1" dirty="0" smtClean="0">
                <a:solidFill>
                  <a:schemeClr val="tx1"/>
                </a:solidFill>
              </a:rPr>
              <a:t>Progetto COME IN</a:t>
            </a:r>
            <a:r>
              <a:rPr lang="it-IT" sz="5600" dirty="0" smtClean="0">
                <a:solidFill>
                  <a:schemeClr val="tx1"/>
                </a:solidFill>
              </a:rPr>
              <a:t> </a:t>
            </a:r>
          </a:p>
          <a:p>
            <a:pPr algn="l"/>
            <a:r>
              <a:rPr lang="it-IT" sz="4000" dirty="0" smtClean="0">
                <a:solidFill>
                  <a:schemeClr val="tx1"/>
                </a:solidFill>
              </a:rPr>
              <a:t>Interventi di Rigenerazione Urbana </a:t>
            </a:r>
          </a:p>
          <a:p>
            <a:pPr algn="l"/>
            <a:r>
              <a:rPr lang="it-IT" sz="4000" dirty="0" smtClean="0">
                <a:solidFill>
                  <a:schemeClr val="tx1"/>
                </a:solidFill>
              </a:rPr>
              <a:t>( P.U.I. – Città Metropolitana di Milano) </a:t>
            </a:r>
          </a:p>
          <a:p>
            <a:pPr algn="l"/>
            <a:endParaRPr lang="it-IT" sz="2500" dirty="0" smtClean="0">
              <a:solidFill>
                <a:schemeClr val="tx1"/>
              </a:solidFill>
            </a:endParaRPr>
          </a:p>
          <a:p>
            <a:pPr algn="l"/>
            <a:r>
              <a:rPr lang="it-IT" sz="2500" dirty="0" smtClean="0">
                <a:solidFill>
                  <a:schemeClr val="tx1"/>
                </a:solidFill>
              </a:rPr>
              <a:t>Target:       Anfiteatro Parco Lago Nord – ex </a:t>
            </a:r>
            <a:r>
              <a:rPr lang="it-IT" sz="2500" dirty="0" err="1" smtClean="0">
                <a:solidFill>
                  <a:schemeClr val="tx1"/>
                </a:solidFill>
              </a:rPr>
              <a:t>Carcatrà</a:t>
            </a:r>
            <a:r>
              <a:rPr lang="it-IT" sz="2500" dirty="0" smtClean="0">
                <a:solidFill>
                  <a:schemeClr val="tx1"/>
                </a:solidFill>
              </a:rPr>
              <a:t> –               	     Collegamenti piste ciclabili</a:t>
            </a:r>
          </a:p>
          <a:p>
            <a:pPr algn="l"/>
            <a:endParaRPr lang="it-IT" sz="2500" dirty="0" smtClean="0">
              <a:solidFill>
                <a:schemeClr val="tx1"/>
              </a:solidFill>
            </a:endParaRPr>
          </a:p>
          <a:p>
            <a:pPr algn="l"/>
            <a:r>
              <a:rPr lang="it-IT" sz="4000" dirty="0" smtClean="0">
                <a:solidFill>
                  <a:schemeClr val="tx1"/>
                </a:solidFill>
              </a:rPr>
              <a:t>Il progetto persegue un’ulteriore azione di </a:t>
            </a:r>
            <a:r>
              <a:rPr lang="it-IT" sz="4000" b="1" dirty="0" smtClean="0">
                <a:solidFill>
                  <a:schemeClr val="tx1"/>
                </a:solidFill>
              </a:rPr>
              <a:t>risanamento e valorizzazione di aree e immobili ubicati nel quartiere di Calderara, </a:t>
            </a:r>
            <a:r>
              <a:rPr lang="it-IT" sz="4000" dirty="0" smtClean="0">
                <a:solidFill>
                  <a:schemeClr val="tx1"/>
                </a:solidFill>
              </a:rPr>
              <a:t>e nell’ancor più periferica località di </a:t>
            </a:r>
            <a:r>
              <a:rPr lang="it-IT" sz="4000" dirty="0" err="1" smtClean="0">
                <a:solidFill>
                  <a:schemeClr val="tx1"/>
                </a:solidFill>
              </a:rPr>
              <a:t>Baraggiole</a:t>
            </a:r>
            <a:r>
              <a:rPr lang="it-IT" sz="4000" dirty="0" smtClean="0">
                <a:solidFill>
                  <a:schemeClr val="tx1"/>
                </a:solidFill>
              </a:rPr>
              <a:t>, sempre finalizzata al recupero di luoghi identitari e idonei a dare spazio alla esigenze di socialità degli abitanti</a:t>
            </a:r>
          </a:p>
          <a:p>
            <a:pPr algn="l"/>
            <a:r>
              <a:rPr lang="it-IT" sz="4000" dirty="0" smtClean="0">
                <a:solidFill>
                  <a:schemeClr val="tx1"/>
                </a:solidFill>
              </a:rPr>
              <a:t>Nello specifico la progettualità mette a fuoco tre obiettivi:</a:t>
            </a:r>
          </a:p>
          <a:p>
            <a:pPr algn="l"/>
            <a:r>
              <a:rPr lang="it-IT" sz="4000" dirty="0" smtClean="0">
                <a:solidFill>
                  <a:schemeClr val="tx1"/>
                </a:solidFill>
              </a:rPr>
              <a:t>il </a:t>
            </a:r>
            <a:r>
              <a:rPr lang="it-IT" sz="4000" b="1" dirty="0" smtClean="0">
                <a:solidFill>
                  <a:schemeClr val="tx1"/>
                </a:solidFill>
              </a:rPr>
              <a:t>completo riallestimento dell’anfiteatro ubicato all’interno del Parco Lago Nord</a:t>
            </a:r>
            <a:r>
              <a:rPr lang="it-IT" sz="4000" dirty="0" smtClean="0">
                <a:solidFill>
                  <a:schemeClr val="tx1"/>
                </a:solidFill>
              </a:rPr>
              <a:t> </a:t>
            </a:r>
          </a:p>
          <a:p>
            <a:pPr algn="l"/>
            <a:r>
              <a:rPr lang="it-IT" sz="4000" dirty="0" smtClean="0">
                <a:solidFill>
                  <a:schemeClr val="tx1"/>
                </a:solidFill>
              </a:rPr>
              <a:t>intervento a sua volta articolato nella manutenzione straordinaria delle sedute dell’anfiteatro e nella  manutenzione straordinaria ed </a:t>
            </a:r>
            <a:r>
              <a:rPr lang="it-IT" sz="4000" dirty="0" err="1" smtClean="0">
                <a:solidFill>
                  <a:schemeClr val="tx1"/>
                </a:solidFill>
              </a:rPr>
              <a:t>efficientamento</a:t>
            </a:r>
            <a:r>
              <a:rPr lang="it-IT" sz="4000" dirty="0" smtClean="0">
                <a:solidFill>
                  <a:schemeClr val="tx1"/>
                </a:solidFill>
              </a:rPr>
              <a:t> dei servizi igienici, camerini e alloggio che completano il complesso</a:t>
            </a:r>
          </a:p>
          <a:p>
            <a:pPr algn="l"/>
            <a:r>
              <a:rPr lang="it-IT" sz="4000" dirty="0" smtClean="0">
                <a:solidFill>
                  <a:schemeClr val="tx1"/>
                </a:solidFill>
              </a:rPr>
              <a:t> la </a:t>
            </a:r>
            <a:r>
              <a:rPr lang="it-IT" sz="4000" b="1" dirty="0" smtClean="0">
                <a:solidFill>
                  <a:schemeClr val="tx1"/>
                </a:solidFill>
              </a:rPr>
              <a:t>riqualificazione dell’immobile ex ludoteca comunale “</a:t>
            </a:r>
            <a:r>
              <a:rPr lang="it-IT" sz="4000" b="1" dirty="0" err="1" smtClean="0">
                <a:solidFill>
                  <a:schemeClr val="tx1"/>
                </a:solidFill>
              </a:rPr>
              <a:t>Carcatrà</a:t>
            </a:r>
            <a:r>
              <a:rPr lang="it-IT" sz="4000" b="1" dirty="0" smtClean="0">
                <a:solidFill>
                  <a:schemeClr val="tx1"/>
                </a:solidFill>
              </a:rPr>
              <a:t>”, di proprietà comunale, all’interno del parco di via Varese (piazza Alex Langer)</a:t>
            </a:r>
            <a:r>
              <a:rPr lang="it-IT" sz="4000" dirty="0" smtClean="0">
                <a:solidFill>
                  <a:schemeClr val="tx1"/>
                </a:solidFill>
              </a:rPr>
              <a:t> che, con la sua collocazione all’estremo orientale dell’abitato, ben rappresenta la frontiera ultima tra città e aree agricole, tra tessuto edificato e spazio aperto, tra socialità e perdita dell’identità urbana</a:t>
            </a:r>
          </a:p>
          <a:p>
            <a:pPr algn="l"/>
            <a:r>
              <a:rPr lang="it-IT" sz="4000" dirty="0" smtClean="0">
                <a:solidFill>
                  <a:schemeClr val="tx1"/>
                </a:solidFill>
              </a:rPr>
              <a:t> il </a:t>
            </a:r>
            <a:r>
              <a:rPr lang="it-IT" sz="4000" b="1" dirty="0" smtClean="0">
                <a:solidFill>
                  <a:schemeClr val="tx1"/>
                </a:solidFill>
              </a:rPr>
              <a:t>potenziamento della rete di percorsi ciclopedonali</a:t>
            </a:r>
            <a:r>
              <a:rPr lang="it-IT" sz="4000" dirty="0" smtClean="0">
                <a:solidFill>
                  <a:schemeClr val="tx1"/>
                </a:solidFill>
              </a:rPr>
              <a:t> funzionali a garantire la connessione tra i poli di servizi presenti nel quartiere e tra questo e il nucleo urbano posto a ovest della barriera della Milano-Meda</a:t>
            </a:r>
          </a:p>
          <a:p>
            <a:endParaRPr lang="it-IT" sz="2000" dirty="0" smtClean="0"/>
          </a:p>
          <a:p>
            <a:endParaRPr lang="it-IT" sz="2000" dirty="0" smtClean="0"/>
          </a:p>
        </p:txBody>
      </p:sp>
      <p:sp>
        <p:nvSpPr>
          <p:cNvPr id="15" name="Ovale 14"/>
          <p:cNvSpPr/>
          <p:nvPr/>
        </p:nvSpPr>
        <p:spPr>
          <a:xfrm rot="20311453">
            <a:off x="6372509" y="3266344"/>
            <a:ext cx="2234243" cy="1101684"/>
          </a:xfrm>
          <a:prstGeom prst="ellipse">
            <a:avLst/>
          </a:prstGeom>
          <a:solidFill>
            <a:srgbClr val="FFC000">
              <a:alpha val="70000"/>
            </a:srgb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7169861" y="3348174"/>
            <a:ext cx="138023" cy="138022"/>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8176277" y="3569585"/>
            <a:ext cx="138023" cy="138022"/>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p:cNvCxnSpPr/>
          <p:nvPr/>
        </p:nvCxnSpPr>
        <p:spPr>
          <a:xfrm>
            <a:off x="7315200" y="3569585"/>
            <a:ext cx="704955" cy="121787"/>
          </a:xfrm>
          <a:prstGeom prst="straightConnector1">
            <a:avLst/>
          </a:prstGeom>
          <a:ln w="22225">
            <a:solidFill>
              <a:schemeClr val="accent2">
                <a:lumMod val="50000"/>
              </a:schemeClr>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13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60" y="737868"/>
            <a:ext cx="8292040" cy="5891532"/>
          </a:xfrm>
          <a:prstGeom prst="rect">
            <a:avLst/>
          </a:prstGeom>
        </p:spPr>
      </p:pic>
    </p:spTree>
    <p:extLst>
      <p:ext uri="{BB962C8B-B14F-4D97-AF65-F5344CB8AC3E}">
        <p14:creationId xmlns:p14="http://schemas.microsoft.com/office/powerpoint/2010/main" val="1273286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652627" y="1362075"/>
            <a:ext cx="7872248" cy="5092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Segnaposto contenuto 2"/>
          <p:cNvSpPr txBox="1">
            <a:spLocks/>
          </p:cNvSpPr>
          <p:nvPr/>
        </p:nvSpPr>
        <p:spPr>
          <a:xfrm>
            <a:off x="636319" y="1516977"/>
            <a:ext cx="2945081" cy="4947343"/>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2000" b="1" dirty="0">
                <a:solidFill>
                  <a:schemeClr val="tx1"/>
                </a:solidFill>
              </a:rPr>
              <a:t>Città metropolitana Spugna</a:t>
            </a:r>
            <a:r>
              <a:rPr lang="it-IT" sz="1800" b="1" dirty="0">
                <a:solidFill>
                  <a:schemeClr val="tx1"/>
                </a:solidFill>
              </a:rPr>
              <a:t/>
            </a:r>
            <a:br>
              <a:rPr lang="it-IT" sz="1800" b="1" dirty="0">
                <a:solidFill>
                  <a:schemeClr val="tx1"/>
                </a:solidFill>
              </a:rPr>
            </a:br>
            <a:endParaRPr lang="it-IT" sz="1800" b="1" dirty="0" smtClean="0">
              <a:solidFill>
                <a:schemeClr val="tx1"/>
              </a:solidFill>
            </a:endParaRPr>
          </a:p>
          <a:p>
            <a:pPr algn="l"/>
            <a:r>
              <a:rPr lang="it-IT" sz="1800" dirty="0" smtClean="0">
                <a:solidFill>
                  <a:schemeClr val="tx1"/>
                </a:solidFill>
              </a:rPr>
              <a:t>Un altro progetto promosso dalla Città Metropolitana di Milano, </a:t>
            </a:r>
            <a:r>
              <a:rPr lang="it-IT" sz="1800" dirty="0">
                <a:solidFill>
                  <a:schemeClr val="tx1"/>
                </a:solidFill>
              </a:rPr>
              <a:t>particolarmente innovativo, è la </a:t>
            </a:r>
            <a:r>
              <a:rPr lang="it-IT" sz="1800" b="1" dirty="0">
                <a:solidFill>
                  <a:schemeClr val="tx1"/>
                </a:solidFill>
              </a:rPr>
              <a:t>Città metropolitana Spugna</a:t>
            </a:r>
            <a:r>
              <a:rPr lang="it-IT" sz="1800" dirty="0">
                <a:solidFill>
                  <a:schemeClr val="tx1"/>
                </a:solidFill>
              </a:rPr>
              <a:t>, la prima in Italia, che comprende 90 interventi in 32 Comuni, dai più semplici ai più avanzati, per valorizzare l’acqua quale elemento centrale e strategico nella nostra vita</a:t>
            </a:r>
            <a:r>
              <a:rPr lang="it-IT" sz="1800" dirty="0" smtClean="0">
                <a:solidFill>
                  <a:schemeClr val="tx1"/>
                </a:solidFill>
              </a:rPr>
              <a:t>.</a:t>
            </a:r>
          </a:p>
          <a:p>
            <a:pPr algn="l"/>
            <a:endParaRPr lang="it-IT" sz="1800" dirty="0">
              <a:solidFill>
                <a:schemeClr val="tx1"/>
              </a:solidFill>
            </a:endParaRPr>
          </a:p>
          <a:p>
            <a:pPr algn="l"/>
            <a:r>
              <a:rPr lang="it-IT" sz="1800" dirty="0" smtClean="0">
                <a:solidFill>
                  <a:schemeClr val="tx1"/>
                </a:solidFill>
              </a:rPr>
              <a:t>Il </a:t>
            </a:r>
            <a:r>
              <a:rPr lang="it-IT" sz="1800" dirty="0">
                <a:solidFill>
                  <a:schemeClr val="tx1"/>
                </a:solidFill>
              </a:rPr>
              <a:t>progetto Spugna </a:t>
            </a:r>
            <a:r>
              <a:rPr lang="it-IT" sz="1800" dirty="0" smtClean="0">
                <a:solidFill>
                  <a:schemeClr val="tx1"/>
                </a:solidFill>
              </a:rPr>
              <a:t>vuole</a:t>
            </a:r>
            <a:r>
              <a:rPr lang="it-IT" sz="1800" dirty="0">
                <a:solidFill>
                  <a:schemeClr val="tx1"/>
                </a:solidFill>
              </a:rPr>
              <a:t> </a:t>
            </a:r>
            <a:r>
              <a:rPr lang="it-IT" sz="1800" b="1" dirty="0">
                <a:solidFill>
                  <a:schemeClr val="tx1"/>
                </a:solidFill>
              </a:rPr>
              <a:t>rinforzare l’ecosistema della Città metropolitana di Milano,</a:t>
            </a:r>
            <a:r>
              <a:rPr lang="it-IT" sz="1800" dirty="0">
                <a:solidFill>
                  <a:schemeClr val="tx1"/>
                </a:solidFill>
              </a:rPr>
              <a:t> favorendo l’assorbimento dell’acqua piovana, riducendo i danni economici e ambientali delle piogge intense, le famose bombe d’acqua, stimolare la riqualificazione e la vivibilità degli spazi con il contenimento delle isole di calore e il sostegno alla biodiversità</a:t>
            </a:r>
            <a:r>
              <a:rPr lang="it-IT" sz="1800" dirty="0" smtClean="0">
                <a:solidFill>
                  <a:schemeClr val="tx1"/>
                </a:solidFill>
              </a:rPr>
              <a:t>.</a:t>
            </a:r>
          </a:p>
          <a:p>
            <a:pPr algn="l"/>
            <a:endParaRPr lang="it-IT" sz="1800" dirty="0">
              <a:solidFill>
                <a:schemeClr val="tx1"/>
              </a:solidFill>
            </a:endParaRPr>
          </a:p>
          <a:p>
            <a:pPr algn="l"/>
            <a:r>
              <a:rPr lang="it-IT" sz="1800" dirty="0">
                <a:solidFill>
                  <a:schemeClr val="tx1"/>
                </a:solidFill>
              </a:rPr>
              <a:t>L’obiettivo è di abbandonare le tradizionali canalizzazioni dell’acqua a favore di soluzioni resilienti, vivibili e virtuose, che riescano a conformarsi sia alle zone più urbanizzate, sia a quelle periurbane, sia a quelle agricole. Là dove oggi ci sono cemento, acqua stagnante (quindi un’area non utilizzabile) si otterranno, col progetto Città metropolitana spugna, nuovi parchi pubblici, i cosiddetti </a:t>
            </a:r>
            <a:r>
              <a:rPr lang="it-IT" sz="1800" b="1" dirty="0" err="1">
                <a:solidFill>
                  <a:schemeClr val="tx1"/>
                </a:solidFill>
              </a:rPr>
              <a:t>rain</a:t>
            </a:r>
            <a:r>
              <a:rPr lang="it-IT" sz="1800" b="1" dirty="0">
                <a:solidFill>
                  <a:schemeClr val="tx1"/>
                </a:solidFill>
              </a:rPr>
              <a:t>-garden.</a:t>
            </a:r>
            <a:r>
              <a:rPr lang="it-IT" sz="1800" dirty="0">
                <a:solidFill>
                  <a:schemeClr val="tx1"/>
                </a:solidFill>
              </a:rPr>
              <a:t> Si tratta di sistemi che accumulano e depurano acqua che altrimenti andrebbe persa, luoghi più piacevoli e attivamente impegnati nella conservazione e riutilizzo di un bene prezioso: l’acqua.</a:t>
            </a:r>
          </a:p>
          <a:p>
            <a:pPr algn="l">
              <a:lnSpc>
                <a:spcPct val="110000"/>
              </a:lnSpc>
              <a:spcBef>
                <a:spcPts val="0"/>
              </a:spcBef>
            </a:pPr>
            <a:endParaRPr lang="it-IT" sz="1400" dirty="0" smtClean="0">
              <a:solidFill>
                <a:schemeClr val="tx1"/>
              </a:solidFill>
            </a:endParaRPr>
          </a:p>
          <a:p>
            <a:pPr algn="l">
              <a:lnSpc>
                <a:spcPct val="110000"/>
              </a:lnSpc>
              <a:spcBef>
                <a:spcPts val="0"/>
              </a:spcBef>
            </a:pPr>
            <a:endParaRPr lang="it-IT" sz="2000" dirty="0" smtClean="0"/>
          </a:p>
        </p:txBody>
      </p:sp>
      <p:sp>
        <p:nvSpPr>
          <p:cNvPr id="3" name="Rettangolo 2"/>
          <p:cNvSpPr/>
          <p:nvPr/>
        </p:nvSpPr>
        <p:spPr>
          <a:xfrm>
            <a:off x="3962400" y="3813989"/>
            <a:ext cx="4572000" cy="2985433"/>
          </a:xfrm>
          <a:prstGeom prst="rect">
            <a:avLst/>
          </a:prstGeom>
        </p:spPr>
        <p:txBody>
          <a:bodyPr wrap="square">
            <a:spAutoFit/>
          </a:bodyPr>
          <a:lstStyle/>
          <a:p>
            <a:r>
              <a:rPr lang="it-IT" sz="1100" dirty="0"/>
              <a:t>Gli interventi interessano aree di proprietà pubbliche (parcheggi, piazze, sedi stradali e aree verdi) e prevedono la realizzazione di opere di disconnessione delle superfici e la gestione sostenibile delle acque meteoriche di dilavamento superficiale, privilegiando la ritenzione in loco con recapito per infiltrazione, dove possibile, nel suolo e nei primi strati del sottosuolo. </a:t>
            </a:r>
          </a:p>
          <a:p>
            <a:endParaRPr lang="it-IT" sz="1100" dirty="0"/>
          </a:p>
          <a:p>
            <a:r>
              <a:rPr lang="it-IT" sz="1100" dirty="0"/>
              <a:t>Le tipologie di opere di drenaggio urbano sostenibile da utilizzare sono: </a:t>
            </a:r>
          </a:p>
          <a:p>
            <a:r>
              <a:rPr lang="it-IT" sz="1100" dirty="0"/>
              <a:t>- </a:t>
            </a:r>
            <a:r>
              <a:rPr lang="it-IT" sz="1100" dirty="0" err="1"/>
              <a:t>deimpermeabilizzazioni</a:t>
            </a:r>
            <a:r>
              <a:rPr lang="it-IT" sz="1100" dirty="0"/>
              <a:t> di superfici</a:t>
            </a:r>
            <a:r>
              <a:rPr lang="it-IT" sz="1100" dirty="0" smtClean="0"/>
              <a:t>,        - </a:t>
            </a:r>
            <a:r>
              <a:rPr lang="it-IT" sz="1100" dirty="0"/>
              <a:t>aree di </a:t>
            </a:r>
            <a:r>
              <a:rPr lang="it-IT" sz="1100" dirty="0" err="1"/>
              <a:t>bioritenzione</a:t>
            </a:r>
            <a:r>
              <a:rPr lang="it-IT" sz="1100" dirty="0"/>
              <a:t>,</a:t>
            </a:r>
          </a:p>
          <a:p>
            <a:r>
              <a:rPr lang="it-IT" sz="1100" dirty="0"/>
              <a:t>- trincee infiltranti e drenanti</a:t>
            </a:r>
            <a:r>
              <a:rPr lang="it-IT" sz="1100" dirty="0" smtClean="0"/>
              <a:t>,                     - parcheggi  </a:t>
            </a:r>
            <a:r>
              <a:rPr lang="it-IT" sz="1100" dirty="0"/>
              <a:t>alberati,</a:t>
            </a:r>
          </a:p>
          <a:p>
            <a:r>
              <a:rPr lang="it-IT" sz="1100" dirty="0"/>
              <a:t>- bacini di detenzione</a:t>
            </a:r>
            <a:r>
              <a:rPr lang="it-IT" sz="1100" dirty="0" smtClean="0"/>
              <a:t>,                                   - </a:t>
            </a:r>
            <a:r>
              <a:rPr lang="it-IT" sz="1100" dirty="0"/>
              <a:t>zone umide,</a:t>
            </a:r>
          </a:p>
          <a:p>
            <a:r>
              <a:rPr lang="it-IT" sz="1100" dirty="0"/>
              <a:t>- canali di drenaggio vegetati</a:t>
            </a:r>
            <a:r>
              <a:rPr lang="it-IT" sz="1100" dirty="0" smtClean="0"/>
              <a:t>,                      - </a:t>
            </a:r>
            <a:r>
              <a:rPr lang="it-IT" sz="1100" dirty="0"/>
              <a:t>sistemi di infiltrazione profonda,</a:t>
            </a:r>
          </a:p>
          <a:p>
            <a:r>
              <a:rPr lang="it-IT" sz="1100" dirty="0"/>
              <a:t>- ritenzione sotto superficie stradale</a:t>
            </a:r>
            <a:r>
              <a:rPr lang="it-IT" sz="1100" dirty="0" smtClean="0"/>
              <a:t>,         - </a:t>
            </a:r>
            <a:r>
              <a:rPr lang="it-IT" sz="1100" dirty="0"/>
              <a:t>pavimentazioni drenanti,</a:t>
            </a:r>
          </a:p>
          <a:p>
            <a:pPr marL="171450" indent="-171450">
              <a:buFontTx/>
              <a:buChar char="-"/>
            </a:pPr>
            <a:r>
              <a:rPr lang="it-IT" sz="1100" dirty="0" smtClean="0"/>
              <a:t>serbatoi </a:t>
            </a:r>
            <a:r>
              <a:rPr lang="it-IT" sz="1100" dirty="0"/>
              <a:t>di accumulo o cisterne. </a:t>
            </a:r>
            <a:endParaRPr lang="it-IT" sz="1100" dirty="0" smtClean="0"/>
          </a:p>
          <a:p>
            <a:endParaRPr lang="it-IT" dirty="0"/>
          </a:p>
          <a:p>
            <a:pPr algn="r"/>
            <a:r>
              <a:rPr lang="it-IT" sz="800" dirty="0" smtClean="0"/>
              <a:t>documentazione </a:t>
            </a:r>
            <a:r>
              <a:rPr lang="it-IT" sz="800" dirty="0"/>
              <a:t>ed informazioni accessibili dal sito della Città Metropolitana di </a:t>
            </a:r>
            <a:r>
              <a:rPr lang="it-IT" sz="800" dirty="0" smtClean="0"/>
              <a:t>Milano- www.cittametropolitana.mi.it</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004" y="908053"/>
            <a:ext cx="4572396" cy="2901947"/>
          </a:xfrm>
          <a:prstGeom prst="rect">
            <a:avLst/>
          </a:prstGeom>
        </p:spPr>
      </p:pic>
      <p:sp>
        <p:nvSpPr>
          <p:cNvPr id="33" name="CasellaDiTesto 32"/>
          <p:cNvSpPr txBox="1"/>
          <p:nvPr/>
        </p:nvSpPr>
        <p:spPr>
          <a:xfrm>
            <a:off x="609600" y="610274"/>
            <a:ext cx="7558217" cy="523220"/>
          </a:xfrm>
          <a:prstGeom prst="rect">
            <a:avLst/>
          </a:prstGeom>
          <a:solidFill>
            <a:schemeClr val="bg1"/>
          </a:solidFill>
        </p:spPr>
        <p:txBody>
          <a:bodyPr wrap="square" rtlCol="0">
            <a:spAutoFit/>
          </a:bodyPr>
          <a:lstStyle/>
          <a:p>
            <a:r>
              <a:rPr lang="it-IT" sz="2800" spc="300" dirty="0">
                <a:latin typeface="Geometr212 Bk BT" panose="020B0604020204020204" pitchFamily="34" charset="0"/>
                <a:ea typeface="+mj-ea"/>
                <a:cs typeface="+mj-cs"/>
              </a:rPr>
              <a:t>PROGETTO </a:t>
            </a:r>
            <a:r>
              <a:rPr lang="it-IT" sz="2800" spc="300" dirty="0" smtClean="0">
                <a:latin typeface="Geometr212 Bk BT" panose="020B0604020204020204" pitchFamily="34" charset="0"/>
                <a:ea typeface="+mj-ea"/>
                <a:cs typeface="+mj-cs"/>
              </a:rPr>
              <a:t>CITTA’ SPUGNA</a:t>
            </a:r>
            <a:endParaRPr lang="it-IT" sz="2800" spc="300" dirty="0">
              <a:latin typeface="Geometr212 Bk BT" panose="020B0604020204020204" pitchFamily="34" charset="0"/>
              <a:ea typeface="+mj-ea"/>
              <a:cs typeface="+mj-cs"/>
            </a:endParaRPr>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395" y="3054031"/>
            <a:ext cx="1634632" cy="708722"/>
          </a:xfrm>
          <a:prstGeom prst="rect">
            <a:avLst/>
          </a:prstGeom>
        </p:spPr>
      </p:pic>
    </p:spTree>
    <p:extLst>
      <p:ext uri="{BB962C8B-B14F-4D97-AF65-F5344CB8AC3E}">
        <p14:creationId xmlns:p14="http://schemas.microsoft.com/office/powerpoint/2010/main" val="1903053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E CICLABIL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5192276" cy="47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662152" y="1371600"/>
            <a:ext cx="29192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CasellaDiTesto 32"/>
          <p:cNvSpPr txBox="1"/>
          <p:nvPr/>
        </p:nvSpPr>
        <p:spPr>
          <a:xfrm>
            <a:off x="609600" y="610274"/>
            <a:ext cx="7558217" cy="523220"/>
          </a:xfrm>
          <a:prstGeom prst="rect">
            <a:avLst/>
          </a:prstGeom>
          <a:noFill/>
        </p:spPr>
        <p:txBody>
          <a:bodyPr wrap="square" rtlCol="0">
            <a:spAutoFit/>
          </a:bodyPr>
          <a:lstStyle/>
          <a:p>
            <a:r>
              <a:rPr lang="it-IT" sz="2800" spc="300" dirty="0">
                <a:latin typeface="Geometr212 Bk BT" panose="020B0604020204020204" pitchFamily="34" charset="0"/>
                <a:ea typeface="+mj-ea"/>
                <a:cs typeface="+mj-cs"/>
              </a:rPr>
              <a:t>PROGETTO   </a:t>
            </a:r>
            <a:r>
              <a:rPr lang="it-IT" sz="2800" spc="300" dirty="0" smtClean="0">
                <a:latin typeface="Geometr212 Bk BT" panose="020B0604020204020204" pitchFamily="34" charset="0"/>
                <a:ea typeface="+mj-ea"/>
                <a:cs typeface="+mj-cs"/>
              </a:rPr>
              <a:t>CITTA’ SPUGNA</a:t>
            </a:r>
            <a:endParaRPr lang="it-IT" sz="2800" spc="300" dirty="0">
              <a:latin typeface="Geometr212 Bk BT" panose="020B0604020204020204" pitchFamily="34" charset="0"/>
              <a:ea typeface="+mj-ea"/>
              <a:cs typeface="+mj-cs"/>
            </a:endParaRPr>
          </a:p>
        </p:txBody>
      </p:sp>
      <p:sp>
        <p:nvSpPr>
          <p:cNvPr id="34" name="Segnaposto contenuto 2"/>
          <p:cNvSpPr txBox="1">
            <a:spLocks/>
          </p:cNvSpPr>
          <p:nvPr/>
        </p:nvSpPr>
        <p:spPr>
          <a:xfrm>
            <a:off x="636319" y="1516977"/>
            <a:ext cx="2945081" cy="4587875"/>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2900" b="1" dirty="0" smtClean="0">
                <a:solidFill>
                  <a:schemeClr val="tx1"/>
                </a:solidFill>
              </a:rPr>
              <a:t>Città Spugna</a:t>
            </a:r>
            <a:endParaRPr lang="it-IT" sz="2900" dirty="0" smtClean="0">
              <a:solidFill>
                <a:schemeClr val="tx1"/>
              </a:solidFill>
            </a:endParaRPr>
          </a:p>
          <a:p>
            <a:pPr algn="l"/>
            <a:r>
              <a:rPr lang="it-IT" sz="1300" dirty="0" smtClean="0">
                <a:solidFill>
                  <a:schemeClr val="tx1"/>
                </a:solidFill>
              </a:rPr>
              <a:t>(P.U.I. Città Metropolitana di Milano)</a:t>
            </a:r>
          </a:p>
          <a:p>
            <a:pPr algn="l"/>
            <a:endParaRPr lang="it-IT" sz="2000" dirty="0" smtClean="0">
              <a:solidFill>
                <a:schemeClr val="tx1"/>
              </a:solidFill>
            </a:endParaRPr>
          </a:p>
          <a:p>
            <a:pPr algn="l">
              <a:lnSpc>
                <a:spcPct val="110000"/>
              </a:lnSpc>
              <a:spcBef>
                <a:spcPts val="0"/>
              </a:spcBef>
            </a:pPr>
            <a:r>
              <a:rPr lang="it-IT" sz="1300" dirty="0" smtClean="0">
                <a:solidFill>
                  <a:schemeClr val="tx1"/>
                </a:solidFill>
              </a:rPr>
              <a:t>Target: Interventi mirati all’invarianza idraulica attraverso la </a:t>
            </a:r>
            <a:r>
              <a:rPr lang="it-IT" sz="1300" dirty="0" err="1" smtClean="0">
                <a:solidFill>
                  <a:schemeClr val="tx1"/>
                </a:solidFill>
              </a:rPr>
              <a:t>rifunzionalizzazione</a:t>
            </a:r>
            <a:r>
              <a:rPr lang="it-IT" sz="1300" dirty="0" smtClean="0">
                <a:solidFill>
                  <a:schemeClr val="tx1"/>
                </a:solidFill>
              </a:rPr>
              <a:t> ecosostenibile di aree pubbliche</a:t>
            </a:r>
          </a:p>
          <a:p>
            <a:pPr algn="l">
              <a:lnSpc>
                <a:spcPct val="110000"/>
              </a:lnSpc>
              <a:spcBef>
                <a:spcPts val="0"/>
              </a:spcBef>
            </a:pPr>
            <a:endParaRPr lang="it-IT" sz="2000" dirty="0" smtClean="0">
              <a:solidFill>
                <a:schemeClr val="tx1"/>
              </a:solidFill>
            </a:endParaRPr>
          </a:p>
          <a:p>
            <a:pPr algn="l">
              <a:lnSpc>
                <a:spcPct val="110000"/>
              </a:lnSpc>
              <a:spcBef>
                <a:spcPts val="0"/>
              </a:spcBef>
            </a:pPr>
            <a:r>
              <a:rPr lang="it-IT" sz="1400" dirty="0">
                <a:solidFill>
                  <a:schemeClr val="tx1"/>
                </a:solidFill>
              </a:rPr>
              <a:t>L’obiettivo </a:t>
            </a:r>
            <a:r>
              <a:rPr lang="it-IT" sz="1400" dirty="0" smtClean="0">
                <a:solidFill>
                  <a:schemeClr val="tx1"/>
                </a:solidFill>
              </a:rPr>
              <a:t>alla base del progetto metropolitano –coordinato direttamente da CMM- è </a:t>
            </a:r>
            <a:r>
              <a:rPr lang="it-IT" sz="1400" dirty="0">
                <a:solidFill>
                  <a:schemeClr val="tx1"/>
                </a:solidFill>
              </a:rPr>
              <a:t>assorbire e immagazzinare localmente l’acqua piovana invece di incanalarla e drenarla in fognatura</a:t>
            </a:r>
          </a:p>
          <a:p>
            <a:pPr algn="l">
              <a:lnSpc>
                <a:spcPct val="110000"/>
              </a:lnSpc>
              <a:spcBef>
                <a:spcPts val="0"/>
              </a:spcBef>
            </a:pPr>
            <a:r>
              <a:rPr lang="it-IT" sz="1400" dirty="0" smtClean="0">
                <a:solidFill>
                  <a:schemeClr val="tx1"/>
                </a:solidFill>
              </a:rPr>
              <a:t>La proposta progettuale punta ad applicare al territorio metropolitano soluzioni basate sulla natura come strumento più efficace per ridurre le inondazioni, conservare l’acqua per i periodi di siccità e ridurre l’inquinamento idrico.</a:t>
            </a:r>
          </a:p>
          <a:p>
            <a:pPr algn="l">
              <a:lnSpc>
                <a:spcPct val="110000"/>
              </a:lnSpc>
              <a:spcBef>
                <a:spcPts val="0"/>
              </a:spcBef>
            </a:pPr>
            <a:endParaRPr lang="it-IT" sz="1400" dirty="0" smtClean="0">
              <a:solidFill>
                <a:schemeClr val="tx1"/>
              </a:solidFill>
            </a:endParaRPr>
          </a:p>
          <a:p>
            <a:pPr algn="l"/>
            <a:r>
              <a:rPr lang="it-IT" sz="1400" dirty="0">
                <a:solidFill>
                  <a:schemeClr val="tx1"/>
                </a:solidFill>
              </a:rPr>
              <a:t>La soluzione proposta, è un sistema di drenaggio diverso dalle tradizionali tecniche idrauliche; l’approccio progettuale proposto utilizza le soluzioni cosiddette </a:t>
            </a:r>
            <a:r>
              <a:rPr lang="it-IT" sz="1400" dirty="0" err="1">
                <a:solidFill>
                  <a:schemeClr val="tx1"/>
                </a:solidFill>
              </a:rPr>
              <a:t>SuDS</a:t>
            </a:r>
            <a:r>
              <a:rPr lang="it-IT" sz="1400" dirty="0">
                <a:solidFill>
                  <a:schemeClr val="tx1"/>
                </a:solidFill>
              </a:rPr>
              <a:t> (NBS- Nature- </a:t>
            </a:r>
            <a:r>
              <a:rPr lang="it-IT" sz="1400" dirty="0" err="1">
                <a:solidFill>
                  <a:schemeClr val="tx1"/>
                </a:solidFill>
              </a:rPr>
              <a:t>Based</a:t>
            </a:r>
            <a:r>
              <a:rPr lang="it-IT" sz="1400" dirty="0">
                <a:solidFill>
                  <a:schemeClr val="tx1"/>
                </a:solidFill>
              </a:rPr>
              <a:t>-Solutions) che utilizzano i processi naturali al fine di aumentare la disponibilità idrica, migliorare la qualità delle acque, ridurre i rischi di allagamento o gli effetti del cambiamento climatico.</a:t>
            </a:r>
          </a:p>
          <a:p>
            <a:pPr algn="l"/>
            <a:r>
              <a:rPr lang="it-IT" sz="1400" dirty="0">
                <a:solidFill>
                  <a:schemeClr val="tx1"/>
                </a:solidFill>
              </a:rPr>
              <a:t>La chiave dell’approccio </a:t>
            </a:r>
            <a:r>
              <a:rPr lang="it-IT" sz="1400" dirty="0" err="1">
                <a:solidFill>
                  <a:schemeClr val="tx1"/>
                </a:solidFill>
              </a:rPr>
              <a:t>SuDS</a:t>
            </a:r>
            <a:r>
              <a:rPr lang="it-IT" sz="1400" dirty="0">
                <a:solidFill>
                  <a:schemeClr val="tx1"/>
                </a:solidFill>
              </a:rPr>
              <a:t> con soluzioni naturali risiede nella capacità delle soluzioni NBS di essere un “multi-obiettivo” in grado quindi con un singolo intervento di portare molteplici obiettivi oltre a quello principale di gestire “idraulicamente” la acque di pioggia.</a:t>
            </a:r>
          </a:p>
          <a:p>
            <a:pPr algn="l"/>
            <a:r>
              <a:rPr lang="it-IT" sz="1400" dirty="0">
                <a:solidFill>
                  <a:schemeClr val="tx1"/>
                </a:solidFill>
              </a:rPr>
              <a:t>Espresso in termini più semplici, le soluzioni naturali agiscono su più fattori (es. la regolazione atmosferica, la regolazione climatica, il recupero delle acque, l’impollinazione, il bilanciamento dei cicli nutrienti e soprattutto la riduzione dei carichi inquinanti delle acque sfruttando i processi naturali di </a:t>
            </a:r>
            <a:r>
              <a:rPr lang="it-IT" sz="1400" dirty="0" err="1">
                <a:solidFill>
                  <a:schemeClr val="tx1"/>
                </a:solidFill>
              </a:rPr>
              <a:t>fitodegradazione-fitoestrazione-fitostabilizzazione</a:t>
            </a:r>
            <a:r>
              <a:rPr lang="it-IT" sz="1400" dirty="0">
                <a:solidFill>
                  <a:schemeClr val="tx1"/>
                </a:solidFill>
              </a:rPr>
              <a:t>).</a:t>
            </a:r>
          </a:p>
          <a:p>
            <a:pPr algn="l">
              <a:lnSpc>
                <a:spcPct val="110000"/>
              </a:lnSpc>
              <a:spcBef>
                <a:spcPts val="0"/>
              </a:spcBef>
            </a:pPr>
            <a:endParaRPr lang="it-IT" sz="1400" dirty="0" smtClean="0">
              <a:solidFill>
                <a:schemeClr val="tx1"/>
              </a:solidFill>
            </a:endParaRPr>
          </a:p>
          <a:p>
            <a:pPr algn="l">
              <a:lnSpc>
                <a:spcPct val="110000"/>
              </a:lnSpc>
              <a:spcBef>
                <a:spcPts val="0"/>
              </a:spcBef>
            </a:pPr>
            <a:endParaRPr lang="it-IT" sz="2000" dirty="0" smtClean="0"/>
          </a:p>
        </p:txBody>
      </p:sp>
      <p:sp>
        <p:nvSpPr>
          <p:cNvPr id="35" name="Ovale 34"/>
          <p:cNvSpPr/>
          <p:nvPr/>
        </p:nvSpPr>
        <p:spPr>
          <a:xfrm>
            <a:off x="6096000" y="3353841"/>
            <a:ext cx="541761" cy="516766"/>
          </a:xfrm>
          <a:prstGeom prst="ellipse">
            <a:avLst/>
          </a:prstGeom>
          <a:solidFill>
            <a:srgbClr val="FFC000">
              <a:alpha val="75000"/>
            </a:srgb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6290197" y="3536953"/>
            <a:ext cx="139081" cy="141447"/>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94218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85800"/>
            <a:ext cx="8024556" cy="5953260"/>
          </a:xfrm>
          <a:prstGeom prst="rect">
            <a:avLst/>
          </a:prstGeom>
        </p:spPr>
      </p:pic>
    </p:spTree>
    <p:extLst>
      <p:ext uri="{BB962C8B-B14F-4D97-AF65-F5344CB8AC3E}">
        <p14:creationId xmlns:p14="http://schemas.microsoft.com/office/powerpoint/2010/main" val="1438246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E CICLABIL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5192276" cy="47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662152" y="1371600"/>
            <a:ext cx="29192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CasellaDiTesto 32"/>
          <p:cNvSpPr txBox="1"/>
          <p:nvPr/>
        </p:nvSpPr>
        <p:spPr>
          <a:xfrm>
            <a:off x="609600" y="610274"/>
            <a:ext cx="8153400" cy="800219"/>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INTERVENTI DI EFFICIENTAMENTO ENERGETICO</a:t>
            </a:r>
          </a:p>
          <a:p>
            <a:r>
              <a:rPr lang="it-IT" spc="300" dirty="0" smtClean="0">
                <a:latin typeface="Geometr212 Bk BT" panose="020B0604020204020204" pitchFamily="34" charset="0"/>
                <a:ea typeface="+mj-ea"/>
                <a:cs typeface="+mj-cs"/>
              </a:rPr>
              <a:t>ex art. 1, comma 29, Legge di Bilancio 2020 (L. 160/2019)</a:t>
            </a:r>
            <a:endParaRPr lang="it-IT" spc="300" dirty="0">
              <a:latin typeface="Geometr212 Bk BT" panose="020B0604020204020204" pitchFamily="34" charset="0"/>
              <a:ea typeface="+mj-ea"/>
              <a:cs typeface="+mj-cs"/>
            </a:endParaRPr>
          </a:p>
        </p:txBody>
      </p:sp>
      <p:sp>
        <p:nvSpPr>
          <p:cNvPr id="34" name="Segnaposto contenuto 2"/>
          <p:cNvSpPr txBox="1">
            <a:spLocks/>
          </p:cNvSpPr>
          <p:nvPr/>
        </p:nvSpPr>
        <p:spPr>
          <a:xfrm>
            <a:off x="636319" y="1516977"/>
            <a:ext cx="2945081" cy="4587875"/>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t-IT" sz="2000" dirty="0" smtClean="0">
              <a:solidFill>
                <a:schemeClr val="tx1"/>
              </a:solidFill>
            </a:endParaRPr>
          </a:p>
          <a:p>
            <a:pPr algn="l">
              <a:lnSpc>
                <a:spcPct val="110000"/>
              </a:lnSpc>
              <a:spcBef>
                <a:spcPts val="0"/>
              </a:spcBef>
            </a:pPr>
            <a:r>
              <a:rPr lang="it-IT" sz="2000" b="1" dirty="0" err="1" smtClean="0">
                <a:solidFill>
                  <a:schemeClr val="tx1"/>
                </a:solidFill>
              </a:rPr>
              <a:t>Efficientamento</a:t>
            </a:r>
            <a:r>
              <a:rPr lang="it-IT" sz="2000" b="1" dirty="0" smtClean="0">
                <a:solidFill>
                  <a:schemeClr val="tx1"/>
                </a:solidFill>
              </a:rPr>
              <a:t> energetico </a:t>
            </a:r>
          </a:p>
          <a:p>
            <a:pPr algn="l">
              <a:lnSpc>
                <a:spcPct val="110000"/>
              </a:lnSpc>
              <a:spcBef>
                <a:spcPts val="0"/>
              </a:spcBef>
            </a:pPr>
            <a:r>
              <a:rPr lang="it-IT" sz="2000" b="1" dirty="0" smtClean="0">
                <a:solidFill>
                  <a:schemeClr val="tx1"/>
                </a:solidFill>
              </a:rPr>
              <a:t>spogliatoi Campo Sportivo Toti</a:t>
            </a:r>
          </a:p>
          <a:p>
            <a:pPr algn="l">
              <a:lnSpc>
                <a:spcPct val="110000"/>
              </a:lnSpc>
              <a:spcBef>
                <a:spcPts val="0"/>
              </a:spcBef>
            </a:pPr>
            <a:endParaRPr lang="it-IT" sz="2000" dirty="0" smtClean="0">
              <a:solidFill>
                <a:schemeClr val="tx1"/>
              </a:solidFill>
            </a:endParaRPr>
          </a:p>
          <a:p>
            <a:pPr algn="l"/>
            <a:r>
              <a:rPr lang="it-IT" sz="1400" dirty="0">
                <a:solidFill>
                  <a:schemeClr val="tx1"/>
                </a:solidFill>
              </a:rPr>
              <a:t>L</a:t>
            </a:r>
            <a:r>
              <a:rPr lang="it-IT" sz="1400" dirty="0" smtClean="0">
                <a:solidFill>
                  <a:schemeClr val="tx1"/>
                </a:solidFill>
              </a:rPr>
              <a:t>’art</a:t>
            </a:r>
            <a:r>
              <a:rPr lang="it-IT" sz="1400" dirty="0">
                <a:solidFill>
                  <a:schemeClr val="tx1"/>
                </a:solidFill>
              </a:rPr>
              <a:t>. 1, comma 29, della Legge 27 Dicembre 2019, n. 160, “Bilancio di previsione dello Stato per l’anno finanziario 2020 e Bilancio pluriennale per il triennio 2020-2022, pubblicato nella Gazzetta Ufficiale della Repubblica Italiana n. 304 del 30.12.2019, prevede l’assegnazione di contributi ai comuni per investimenti destinati ad opere pubbliche in materia di: </a:t>
            </a:r>
          </a:p>
          <a:p>
            <a:pPr algn="l"/>
            <a:r>
              <a:rPr lang="it-IT" sz="1400" dirty="0">
                <a:solidFill>
                  <a:schemeClr val="tx1"/>
                </a:solidFill>
              </a:rPr>
              <a:t>a) </a:t>
            </a:r>
            <a:r>
              <a:rPr lang="it-IT" sz="1400" dirty="0" err="1">
                <a:solidFill>
                  <a:schemeClr val="tx1"/>
                </a:solidFill>
              </a:rPr>
              <a:t>efficientamento</a:t>
            </a:r>
            <a:r>
              <a:rPr lang="it-IT" sz="1400" dirty="0">
                <a:solidFill>
                  <a:schemeClr val="tx1"/>
                </a:solidFill>
              </a:rPr>
              <a:t> energetico, ivi compresi interventi volti all'</a:t>
            </a:r>
            <a:r>
              <a:rPr lang="it-IT" sz="1400" dirty="0" err="1">
                <a:solidFill>
                  <a:schemeClr val="tx1"/>
                </a:solidFill>
              </a:rPr>
              <a:t>efficientamento</a:t>
            </a:r>
            <a:r>
              <a:rPr lang="it-IT" sz="1400" dirty="0">
                <a:solidFill>
                  <a:schemeClr val="tx1"/>
                </a:solidFill>
              </a:rPr>
              <a:t> dell'illuminazione pubblica, al risparmio energetico degli edifici di proprietà pubblica e di edilizia residenziale pubblica, nonché' all'installazione di impianti per la produzione di energia da fonti rinnovabili; </a:t>
            </a:r>
          </a:p>
          <a:p>
            <a:pPr algn="l"/>
            <a:r>
              <a:rPr lang="it-IT" sz="1400" dirty="0">
                <a:solidFill>
                  <a:schemeClr val="tx1"/>
                </a:solidFill>
              </a:rPr>
              <a:t>b) sviluppo territoriale sostenibile, ivi compresi interventi in materia di mobilità, nonché' interventi per l'adeguamento e la messa in sicurezza di scuole, edifici pubblici e patrimonio comunale e per l'abbattimento delle barriere architettoniche. </a:t>
            </a:r>
          </a:p>
          <a:p>
            <a:pPr algn="l"/>
            <a:r>
              <a:rPr lang="it-IT" sz="1400" dirty="0">
                <a:solidFill>
                  <a:schemeClr val="tx1"/>
                </a:solidFill>
              </a:rPr>
              <a:t>L</a:t>
            </a:r>
            <a:r>
              <a:rPr lang="it-IT" sz="1400" dirty="0" smtClean="0">
                <a:solidFill>
                  <a:schemeClr val="tx1"/>
                </a:solidFill>
              </a:rPr>
              <a:t>’art</a:t>
            </a:r>
            <a:r>
              <a:rPr lang="it-IT" sz="1400" dirty="0">
                <a:solidFill>
                  <a:schemeClr val="tx1"/>
                </a:solidFill>
              </a:rPr>
              <a:t>. 1, comma 30, della Legge 27 Dicembre 2019, n. 160, prevede che il suddetto contributo è attribuito ai comuni in maniera differenziata, sulla base della popolazione residente al 1° gennaio </a:t>
            </a:r>
            <a:r>
              <a:rPr lang="it-IT" sz="1400" dirty="0" smtClean="0">
                <a:solidFill>
                  <a:schemeClr val="tx1"/>
                </a:solidFill>
              </a:rPr>
              <a:t>2018</a:t>
            </a:r>
          </a:p>
          <a:p>
            <a:pPr algn="l"/>
            <a:endParaRPr lang="it-IT" sz="1400" dirty="0">
              <a:solidFill>
                <a:schemeClr val="tx1"/>
              </a:solidFill>
            </a:endParaRPr>
          </a:p>
          <a:p>
            <a:pPr algn="l">
              <a:lnSpc>
                <a:spcPct val="110000"/>
              </a:lnSpc>
              <a:spcBef>
                <a:spcPts val="0"/>
              </a:spcBef>
            </a:pPr>
            <a:r>
              <a:rPr lang="it-IT" sz="1400" dirty="0" smtClean="0">
                <a:solidFill>
                  <a:schemeClr val="tx1"/>
                </a:solidFill>
              </a:rPr>
              <a:t>Con </a:t>
            </a:r>
            <a:r>
              <a:rPr lang="it-IT" sz="1400" dirty="0">
                <a:solidFill>
                  <a:schemeClr val="tx1"/>
                </a:solidFill>
              </a:rPr>
              <a:t>DECRETO 6 agosto 2021 le risorse finanziarie già stanziate dal DM 14/01/2022 sono confluite nelle linee di intervento del Piano nazionale di ripresa e resilienza (PNRR), i Comuni beneficiari sono stati informati del passaggio e sono stati richiamati al rispetto delle procedure previste dal PNRR</a:t>
            </a:r>
            <a:endParaRPr lang="it-IT" sz="2000" dirty="0" smtClean="0">
              <a:solidFill>
                <a:schemeClr val="tx1"/>
              </a:solidFill>
            </a:endParaRPr>
          </a:p>
        </p:txBody>
      </p:sp>
      <p:sp>
        <p:nvSpPr>
          <p:cNvPr id="35" name="Ovale 34"/>
          <p:cNvSpPr/>
          <p:nvPr/>
        </p:nvSpPr>
        <p:spPr>
          <a:xfrm>
            <a:off x="6248400" y="3293234"/>
            <a:ext cx="541761" cy="516766"/>
          </a:xfrm>
          <a:prstGeom prst="ellipse">
            <a:avLst/>
          </a:prstGeom>
          <a:solidFill>
            <a:srgbClr val="FFC000">
              <a:alpha val="75000"/>
            </a:srgb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6442597" y="3476346"/>
            <a:ext cx="139081" cy="141447"/>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8462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p:cNvSpPr txBox="1"/>
          <p:nvPr/>
        </p:nvSpPr>
        <p:spPr>
          <a:xfrm>
            <a:off x="609600" y="610274"/>
            <a:ext cx="7558217" cy="523220"/>
          </a:xfrm>
          <a:prstGeom prst="rect">
            <a:avLst/>
          </a:prstGeom>
          <a:noFill/>
        </p:spPr>
        <p:txBody>
          <a:bodyPr wrap="square" rtlCol="0">
            <a:spAutoFit/>
          </a:bodyPr>
          <a:lstStyle/>
          <a:p>
            <a:r>
              <a:rPr lang="it-IT" sz="2800" spc="300" dirty="0">
                <a:latin typeface="Geometr212 Bk BT" panose="020B0604020204020204" pitchFamily="34" charset="0"/>
                <a:ea typeface="+mj-ea"/>
                <a:cs typeface="+mj-cs"/>
              </a:rPr>
              <a:t>PNRR – MISSIONI E COMPONENTI</a:t>
            </a: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1142999"/>
            <a:ext cx="3258627" cy="1924211"/>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 y="3048000"/>
            <a:ext cx="3258628" cy="2152692"/>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199" y="5181600"/>
            <a:ext cx="3238500" cy="1509534"/>
          </a:xfrm>
          <a:prstGeom prst="rect">
            <a:avLst/>
          </a:prstGeom>
        </p:spPr>
      </p:pic>
      <p:pic>
        <p:nvPicPr>
          <p:cNvPr id="7" name="Immagin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0673" y="1461708"/>
            <a:ext cx="3264126" cy="1495425"/>
          </a:xfrm>
          <a:prstGeom prst="rect">
            <a:avLst/>
          </a:prstGeom>
        </p:spPr>
      </p:pic>
      <p:pic>
        <p:nvPicPr>
          <p:cNvPr id="8" name="Immagin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0674" y="2985708"/>
            <a:ext cx="3264126" cy="1711400"/>
          </a:xfrm>
          <a:prstGeom prst="rect">
            <a:avLst/>
          </a:prstGeom>
        </p:spPr>
      </p:pic>
      <p:pic>
        <p:nvPicPr>
          <p:cNvPr id="9" name="Immagin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4922" y="4837602"/>
            <a:ext cx="3269878" cy="1486998"/>
          </a:xfrm>
          <a:prstGeom prst="rect">
            <a:avLst/>
          </a:prstGeom>
        </p:spPr>
      </p:pic>
    </p:spTree>
    <p:extLst>
      <p:ext uri="{BB962C8B-B14F-4D97-AF65-F5344CB8AC3E}">
        <p14:creationId xmlns:p14="http://schemas.microsoft.com/office/powerpoint/2010/main" val="811009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E CICLABIL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5192276" cy="47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662152" y="1371600"/>
            <a:ext cx="29192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CasellaDiTesto 32"/>
          <p:cNvSpPr txBox="1"/>
          <p:nvPr/>
        </p:nvSpPr>
        <p:spPr>
          <a:xfrm>
            <a:off x="609600" y="610274"/>
            <a:ext cx="8153400" cy="800219"/>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INTERVENTI MESSA IN SICUREZZA TERRITORIO</a:t>
            </a:r>
          </a:p>
          <a:p>
            <a:r>
              <a:rPr lang="it-IT" spc="300" dirty="0" smtClean="0">
                <a:latin typeface="Geometr212 Bk BT" panose="020B0604020204020204" pitchFamily="34" charset="0"/>
                <a:ea typeface="+mj-ea"/>
                <a:cs typeface="+mj-cs"/>
              </a:rPr>
              <a:t>ex art. 1, comma 139, Legge di Bilancio 2019 (L. 145/2018)</a:t>
            </a:r>
            <a:endParaRPr lang="it-IT" spc="300" dirty="0">
              <a:latin typeface="Geometr212 Bk BT" panose="020B0604020204020204" pitchFamily="34" charset="0"/>
              <a:ea typeface="+mj-ea"/>
              <a:cs typeface="+mj-cs"/>
            </a:endParaRPr>
          </a:p>
        </p:txBody>
      </p:sp>
      <p:sp>
        <p:nvSpPr>
          <p:cNvPr id="34" name="Segnaposto contenuto 2"/>
          <p:cNvSpPr txBox="1">
            <a:spLocks/>
          </p:cNvSpPr>
          <p:nvPr/>
        </p:nvSpPr>
        <p:spPr>
          <a:xfrm>
            <a:off x="649235" y="1371600"/>
            <a:ext cx="2945081" cy="4587875"/>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spcBef>
                <a:spcPts val="0"/>
              </a:spcBef>
            </a:pPr>
            <a:endParaRPr lang="it-IT" b="1" dirty="0" smtClean="0">
              <a:solidFill>
                <a:schemeClr val="tx1"/>
              </a:solidFill>
            </a:endParaRPr>
          </a:p>
          <a:p>
            <a:pPr algn="l">
              <a:lnSpc>
                <a:spcPct val="110000"/>
              </a:lnSpc>
              <a:spcBef>
                <a:spcPts val="0"/>
              </a:spcBef>
            </a:pPr>
            <a:r>
              <a:rPr lang="it-IT" sz="5600" b="1" dirty="0" smtClean="0">
                <a:solidFill>
                  <a:schemeClr val="tx1"/>
                </a:solidFill>
              </a:rPr>
              <a:t>Adeguamento strutturale </a:t>
            </a:r>
          </a:p>
          <a:p>
            <a:pPr algn="l">
              <a:lnSpc>
                <a:spcPct val="110000"/>
              </a:lnSpc>
              <a:spcBef>
                <a:spcPts val="0"/>
              </a:spcBef>
            </a:pPr>
            <a:r>
              <a:rPr lang="it-IT" sz="5600" b="1" dirty="0" smtClean="0">
                <a:solidFill>
                  <a:schemeClr val="tx1"/>
                </a:solidFill>
              </a:rPr>
              <a:t>ponte Leonardo da Vinci</a:t>
            </a:r>
          </a:p>
          <a:p>
            <a:pPr algn="l">
              <a:lnSpc>
                <a:spcPct val="110000"/>
              </a:lnSpc>
              <a:spcBef>
                <a:spcPts val="0"/>
              </a:spcBef>
            </a:pPr>
            <a:endParaRPr lang="it-IT" sz="2000" dirty="0" smtClean="0">
              <a:solidFill>
                <a:schemeClr val="tx1"/>
              </a:solidFill>
            </a:endParaRPr>
          </a:p>
          <a:p>
            <a:pPr algn="l"/>
            <a:r>
              <a:rPr lang="it-IT" dirty="0">
                <a:solidFill>
                  <a:schemeClr val="tx1"/>
                </a:solidFill>
              </a:rPr>
              <a:t>i contributi ex L. n. 145/2018 erano finalizzabili alle sottoelencate fattispecie di interventi:</a:t>
            </a:r>
          </a:p>
          <a:p>
            <a:pPr algn="l"/>
            <a:r>
              <a:rPr lang="it-IT" dirty="0">
                <a:solidFill>
                  <a:schemeClr val="tx1"/>
                </a:solidFill>
              </a:rPr>
              <a:t> </a:t>
            </a:r>
            <a:r>
              <a:rPr lang="it-IT" dirty="0" smtClean="0">
                <a:solidFill>
                  <a:schemeClr val="tx1"/>
                </a:solidFill>
              </a:rPr>
              <a:t>Interventi </a:t>
            </a:r>
            <a:r>
              <a:rPr lang="it-IT" dirty="0">
                <a:solidFill>
                  <a:schemeClr val="tx1"/>
                </a:solidFill>
              </a:rPr>
              <a:t>di messa in sicurezza del territorio a rischio </a:t>
            </a:r>
            <a:r>
              <a:rPr lang="it-IT" dirty="0" smtClean="0">
                <a:solidFill>
                  <a:schemeClr val="tx1"/>
                </a:solidFill>
              </a:rPr>
              <a:t>idrogeologico:</a:t>
            </a:r>
          </a:p>
          <a:p>
            <a:pPr marL="514350" lvl="0" indent="-514350" algn="l">
              <a:buAutoNum type="alphaLcParenR"/>
            </a:pPr>
            <a:r>
              <a:rPr lang="it-IT" dirty="0" smtClean="0">
                <a:solidFill>
                  <a:schemeClr val="tx1"/>
                </a:solidFill>
              </a:rPr>
              <a:t>di </a:t>
            </a:r>
            <a:r>
              <a:rPr lang="it-IT" dirty="0">
                <a:solidFill>
                  <a:schemeClr val="tx1"/>
                </a:solidFill>
              </a:rPr>
              <a:t>tipo preventivo nelle aree che presentano elevato rischio di frana o idraulico, attestato dal competente personale tecnico dell’ente o di altre istituzioni anche sulla base dei dati Ispra per la riduzione del rischio e l’aumento della resilienza del </a:t>
            </a:r>
            <a:r>
              <a:rPr lang="it-IT" dirty="0" smtClean="0">
                <a:solidFill>
                  <a:schemeClr val="tx1"/>
                </a:solidFill>
              </a:rPr>
              <a:t>territorio;</a:t>
            </a:r>
          </a:p>
          <a:p>
            <a:pPr marL="514350" lvl="0" indent="-514350" algn="l">
              <a:buAutoNum type="alphaLcParenR"/>
            </a:pPr>
            <a:r>
              <a:rPr lang="it-IT" dirty="0" smtClean="0">
                <a:solidFill>
                  <a:schemeClr val="tx1"/>
                </a:solidFill>
              </a:rPr>
              <a:t>b</a:t>
            </a:r>
            <a:r>
              <a:rPr lang="it-IT" dirty="0">
                <a:solidFill>
                  <a:schemeClr val="tx1"/>
                </a:solidFill>
              </a:rPr>
              <a:t>) di ripristino delle strutture e delle infrastrutture danneggiate a seguito di calamità naturali, nonché di aumento del livello di resilienza dal rischio idraulico o di frana.</a:t>
            </a:r>
          </a:p>
          <a:p>
            <a:pPr lvl="0" algn="l"/>
            <a:r>
              <a:rPr lang="it-IT" dirty="0">
                <a:solidFill>
                  <a:schemeClr val="tx1"/>
                </a:solidFill>
              </a:rPr>
              <a:t>Interventi di messa in sicurezza di strade, ponti e </a:t>
            </a:r>
            <a:r>
              <a:rPr lang="it-IT" dirty="0" smtClean="0">
                <a:solidFill>
                  <a:schemeClr val="tx1"/>
                </a:solidFill>
              </a:rPr>
              <a:t>viadotti:</a:t>
            </a:r>
          </a:p>
          <a:p>
            <a:pPr marL="514350" lvl="0" indent="-514350" algn="l">
              <a:buAutoNum type="alphaLcParenR"/>
            </a:pPr>
            <a:r>
              <a:rPr lang="it-IT" dirty="0" smtClean="0">
                <a:solidFill>
                  <a:schemeClr val="tx1"/>
                </a:solidFill>
              </a:rPr>
              <a:t>manutenzione </a:t>
            </a:r>
            <a:r>
              <a:rPr lang="it-IT" dirty="0">
                <a:solidFill>
                  <a:schemeClr val="tx1"/>
                </a:solidFill>
              </a:rPr>
              <a:t>straordinaria delle strade e messa in sicurezza dei tratti di viabilità (escluse la costruzione di nuove rotonde e sostituzione pavimento stradale per usura e la sostituzione dei pali della luce</a:t>
            </a:r>
            <a:r>
              <a:rPr lang="it-IT" dirty="0" smtClean="0">
                <a:solidFill>
                  <a:schemeClr val="tx1"/>
                </a:solidFill>
              </a:rPr>
              <a:t>);</a:t>
            </a:r>
          </a:p>
          <a:p>
            <a:pPr marL="514350" lvl="0" indent="-514350" algn="l">
              <a:buAutoNum type="alphaLcParenR"/>
            </a:pPr>
            <a:r>
              <a:rPr lang="it-IT" dirty="0" smtClean="0">
                <a:solidFill>
                  <a:schemeClr val="tx1"/>
                </a:solidFill>
              </a:rPr>
              <a:t>b</a:t>
            </a:r>
            <a:r>
              <a:rPr lang="it-IT" dirty="0">
                <a:solidFill>
                  <a:schemeClr val="tx1"/>
                </a:solidFill>
              </a:rPr>
              <a:t>) manutenzione straordinaria su ponti e viadotti, ivi inclusa la demolizione e ricostruzione.</a:t>
            </a:r>
          </a:p>
          <a:p>
            <a:pPr lvl="0" algn="l"/>
            <a:r>
              <a:rPr lang="it-IT" dirty="0">
                <a:solidFill>
                  <a:schemeClr val="tx1"/>
                </a:solidFill>
              </a:rPr>
              <a:t>Interventi di messa in sicurezza ed </a:t>
            </a:r>
            <a:r>
              <a:rPr lang="it-IT" dirty="0" err="1">
                <a:solidFill>
                  <a:schemeClr val="tx1"/>
                </a:solidFill>
              </a:rPr>
              <a:t>efficientamento</a:t>
            </a:r>
            <a:r>
              <a:rPr lang="it-IT" dirty="0">
                <a:solidFill>
                  <a:schemeClr val="tx1"/>
                </a:solidFill>
              </a:rPr>
              <a:t> energetico degli edifici, con precedenza per gli edifici scolastici, e altre strutture di proprietà </a:t>
            </a:r>
            <a:r>
              <a:rPr lang="it-IT" dirty="0" smtClean="0">
                <a:solidFill>
                  <a:schemeClr val="tx1"/>
                </a:solidFill>
              </a:rPr>
              <a:t>dell’ente:</a:t>
            </a:r>
          </a:p>
          <a:p>
            <a:pPr marL="514350" lvl="0" indent="-514350" algn="l">
              <a:buAutoNum type="alphaLcParenR"/>
            </a:pPr>
            <a:r>
              <a:rPr lang="it-IT" dirty="0" smtClean="0">
                <a:solidFill>
                  <a:schemeClr val="tx1"/>
                </a:solidFill>
              </a:rPr>
              <a:t>manutenzione </a:t>
            </a:r>
            <a:r>
              <a:rPr lang="it-IT" dirty="0">
                <a:solidFill>
                  <a:schemeClr val="tx1"/>
                </a:solidFill>
              </a:rPr>
              <a:t>straordinaria per miglioramento sismico per messa in sicurezza dell’edificio a garanzia della sicurezza </a:t>
            </a:r>
            <a:r>
              <a:rPr lang="it-IT" dirty="0" smtClean="0">
                <a:solidFill>
                  <a:schemeClr val="tx1"/>
                </a:solidFill>
              </a:rPr>
              <a:t>dell’utenza;</a:t>
            </a:r>
          </a:p>
          <a:p>
            <a:pPr marL="514350" lvl="0" indent="-514350" algn="l">
              <a:buAutoNum type="alphaLcParenR"/>
            </a:pPr>
            <a:r>
              <a:rPr lang="it-IT" dirty="0" smtClean="0">
                <a:solidFill>
                  <a:schemeClr val="tx1"/>
                </a:solidFill>
              </a:rPr>
              <a:t>b</a:t>
            </a:r>
            <a:r>
              <a:rPr lang="it-IT" dirty="0">
                <a:solidFill>
                  <a:schemeClr val="tx1"/>
                </a:solidFill>
              </a:rPr>
              <a:t>) manutenzione straordinaria di adeguamento impiantistico e </a:t>
            </a:r>
            <a:r>
              <a:rPr lang="it-IT" dirty="0" smtClean="0">
                <a:solidFill>
                  <a:schemeClr val="tx1"/>
                </a:solidFill>
              </a:rPr>
              <a:t>antincendio;</a:t>
            </a:r>
          </a:p>
          <a:p>
            <a:pPr marL="514350" lvl="0" indent="-514350" algn="l">
              <a:buAutoNum type="alphaLcParenR"/>
            </a:pPr>
            <a:r>
              <a:rPr lang="it-IT" dirty="0" smtClean="0">
                <a:solidFill>
                  <a:schemeClr val="tx1"/>
                </a:solidFill>
              </a:rPr>
              <a:t>c</a:t>
            </a:r>
            <a:r>
              <a:rPr lang="it-IT" dirty="0">
                <a:solidFill>
                  <a:schemeClr val="tx1"/>
                </a:solidFill>
              </a:rPr>
              <a:t>) manutenzione straordinaria per accessibilità e abbattimento barriere architettoniche;</a:t>
            </a:r>
          </a:p>
          <a:p>
            <a:pPr algn="l"/>
            <a:r>
              <a:rPr lang="it-IT" dirty="0">
                <a:solidFill>
                  <a:schemeClr val="tx1"/>
                </a:solidFill>
              </a:rPr>
              <a:t>d) manutenzione straordinaria per interventi di </a:t>
            </a:r>
            <a:r>
              <a:rPr lang="it-IT" dirty="0" err="1">
                <a:solidFill>
                  <a:schemeClr val="tx1"/>
                </a:solidFill>
              </a:rPr>
              <a:t>efficientamento</a:t>
            </a:r>
            <a:r>
              <a:rPr lang="it-IT" dirty="0">
                <a:solidFill>
                  <a:schemeClr val="tx1"/>
                </a:solidFill>
              </a:rPr>
              <a:t> </a:t>
            </a:r>
            <a:r>
              <a:rPr lang="it-IT" dirty="0" smtClean="0">
                <a:solidFill>
                  <a:schemeClr val="tx1"/>
                </a:solidFill>
              </a:rPr>
              <a:t>energetico</a:t>
            </a:r>
          </a:p>
          <a:p>
            <a:pPr algn="l"/>
            <a:endParaRPr lang="it-IT" dirty="0">
              <a:solidFill>
                <a:schemeClr val="tx1"/>
              </a:solidFill>
            </a:endParaRPr>
          </a:p>
          <a:p>
            <a:pPr algn="l">
              <a:lnSpc>
                <a:spcPct val="110000"/>
              </a:lnSpc>
              <a:spcBef>
                <a:spcPts val="0"/>
              </a:spcBef>
            </a:pPr>
            <a:r>
              <a:rPr lang="it-IT" dirty="0">
                <a:solidFill>
                  <a:schemeClr val="tx1"/>
                </a:solidFill>
              </a:rPr>
              <a:t>Con DECRETO 6 agosto 2021 le risorse finanziarie già stanziate dal DM 14/01/2022 sono confluite nelle linee di intervento del Piano nazionale di ripresa e resilienza (PNRR), i Comuni beneficiari sono stati informati del passaggio e sono stati richiamati al rispetto delle procedure previste dal PNRR</a:t>
            </a:r>
          </a:p>
        </p:txBody>
      </p:sp>
      <p:sp>
        <p:nvSpPr>
          <p:cNvPr id="35" name="Ovale 34"/>
          <p:cNvSpPr/>
          <p:nvPr/>
        </p:nvSpPr>
        <p:spPr>
          <a:xfrm>
            <a:off x="5181600" y="3589038"/>
            <a:ext cx="541761" cy="516766"/>
          </a:xfrm>
          <a:prstGeom prst="ellipse">
            <a:avLst/>
          </a:prstGeom>
          <a:solidFill>
            <a:srgbClr val="FFC000">
              <a:alpha val="75000"/>
            </a:srgb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5375797" y="3772150"/>
            <a:ext cx="139081" cy="141447"/>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06034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E CICLABIL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5192276" cy="47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662152" y="1371600"/>
            <a:ext cx="29192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CasellaDiTesto 32"/>
          <p:cNvSpPr txBox="1"/>
          <p:nvPr/>
        </p:nvSpPr>
        <p:spPr>
          <a:xfrm>
            <a:off x="609600" y="610274"/>
            <a:ext cx="8153400"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PALAZZO SANITA’ COME CASA DI COMUNITA’</a:t>
            </a:r>
            <a:endParaRPr lang="it-IT" spc="300" dirty="0">
              <a:latin typeface="Geometr212 Bk BT" panose="020B0604020204020204" pitchFamily="34" charset="0"/>
              <a:ea typeface="+mj-ea"/>
              <a:cs typeface="+mj-cs"/>
            </a:endParaRPr>
          </a:p>
        </p:txBody>
      </p:sp>
      <p:sp>
        <p:nvSpPr>
          <p:cNvPr id="34" name="Segnaposto contenuto 2"/>
          <p:cNvSpPr txBox="1">
            <a:spLocks/>
          </p:cNvSpPr>
          <p:nvPr/>
        </p:nvSpPr>
        <p:spPr>
          <a:xfrm>
            <a:off x="649235" y="1371600"/>
            <a:ext cx="2945081" cy="4587875"/>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spcBef>
                <a:spcPts val="0"/>
              </a:spcBef>
            </a:pPr>
            <a:r>
              <a:rPr lang="it-IT" sz="5600" b="1" dirty="0" smtClean="0">
                <a:solidFill>
                  <a:schemeClr val="tx1"/>
                </a:solidFill>
              </a:rPr>
              <a:t>Riqualificazione di Palazzo Sanità </a:t>
            </a:r>
          </a:p>
          <a:p>
            <a:pPr algn="l">
              <a:lnSpc>
                <a:spcPct val="110000"/>
              </a:lnSpc>
              <a:spcBef>
                <a:spcPts val="0"/>
              </a:spcBef>
            </a:pPr>
            <a:r>
              <a:rPr lang="it-IT" sz="5600" b="1" dirty="0" smtClean="0">
                <a:solidFill>
                  <a:schemeClr val="tx1"/>
                </a:solidFill>
              </a:rPr>
              <a:t>a Casa di Comunità</a:t>
            </a:r>
          </a:p>
          <a:p>
            <a:pPr algn="l">
              <a:lnSpc>
                <a:spcPct val="110000"/>
              </a:lnSpc>
              <a:spcBef>
                <a:spcPts val="0"/>
              </a:spcBef>
            </a:pPr>
            <a:endParaRPr lang="it-IT" sz="2000" dirty="0" smtClean="0">
              <a:solidFill>
                <a:schemeClr val="tx1"/>
              </a:solidFill>
            </a:endParaRPr>
          </a:p>
          <a:p>
            <a:pPr algn="l"/>
            <a:r>
              <a:rPr lang="it-IT" sz="3600" dirty="0">
                <a:solidFill>
                  <a:schemeClr val="tx1"/>
                </a:solidFill>
              </a:rPr>
              <a:t>Con il Piano Nazionale di Ripresa e Resilienza (PNRR) </a:t>
            </a:r>
            <a:r>
              <a:rPr lang="it-IT" sz="3600" dirty="0" smtClean="0">
                <a:solidFill>
                  <a:schemeClr val="tx1"/>
                </a:solidFill>
              </a:rPr>
              <a:t>si </a:t>
            </a:r>
            <a:r>
              <a:rPr lang="it-IT" sz="3600" dirty="0">
                <a:solidFill>
                  <a:schemeClr val="tx1"/>
                </a:solidFill>
              </a:rPr>
              <a:t>sono definite le caratteristiche delle Case della </a:t>
            </a:r>
            <a:r>
              <a:rPr lang="it-IT" sz="3600" dirty="0" smtClean="0">
                <a:solidFill>
                  <a:schemeClr val="tx1"/>
                </a:solidFill>
              </a:rPr>
              <a:t>Comunità all’interno dei modelli </a:t>
            </a:r>
            <a:r>
              <a:rPr lang="it-IT" sz="3600" dirty="0">
                <a:solidFill>
                  <a:schemeClr val="tx1"/>
                </a:solidFill>
              </a:rPr>
              <a:t>e standard per lo sviluppo dell’assistenza territoriale nel </a:t>
            </a:r>
            <a:r>
              <a:rPr lang="it-IT" sz="3600" dirty="0" smtClean="0">
                <a:solidFill>
                  <a:schemeClr val="tx1"/>
                </a:solidFill>
              </a:rPr>
              <a:t>SNN </a:t>
            </a:r>
            <a:r>
              <a:rPr lang="it-IT" sz="3600" dirty="0">
                <a:solidFill>
                  <a:schemeClr val="tx1"/>
                </a:solidFill>
              </a:rPr>
              <a:t> </a:t>
            </a:r>
          </a:p>
          <a:p>
            <a:pPr algn="l"/>
            <a:r>
              <a:rPr lang="it-IT" sz="3600" dirty="0">
                <a:solidFill>
                  <a:schemeClr val="tx1"/>
                </a:solidFill>
              </a:rPr>
              <a:t>La Casa della Comunità </a:t>
            </a:r>
            <a:r>
              <a:rPr lang="it-IT" sz="3600" dirty="0" smtClean="0">
                <a:solidFill>
                  <a:schemeClr val="tx1"/>
                </a:solidFill>
              </a:rPr>
              <a:t>sarà </a:t>
            </a:r>
            <a:r>
              <a:rPr lang="it-IT" sz="3600" dirty="0">
                <a:solidFill>
                  <a:schemeClr val="tx1"/>
                </a:solidFill>
              </a:rPr>
              <a:t>il luogo fisico pubblico, di prossimità e di facile individuazione al quale l’assistito può accedere per poter entrare in contatto con il sistema di assistenza sanitaria.</a:t>
            </a:r>
          </a:p>
          <a:p>
            <a:pPr algn="l"/>
            <a:r>
              <a:rPr lang="it-IT" sz="3600" dirty="0" smtClean="0">
                <a:solidFill>
                  <a:schemeClr val="tx1"/>
                </a:solidFill>
              </a:rPr>
              <a:t>La </a:t>
            </a:r>
            <a:r>
              <a:rPr lang="it-IT" sz="3600" dirty="0" err="1">
                <a:solidFill>
                  <a:schemeClr val="tx1"/>
                </a:solidFill>
              </a:rPr>
              <a:t>CdC</a:t>
            </a:r>
            <a:r>
              <a:rPr lang="it-IT" sz="3600" dirty="0">
                <a:solidFill>
                  <a:schemeClr val="tx1"/>
                </a:solidFill>
              </a:rPr>
              <a:t> è una struttura facilmente riconoscibile e raggiungibile dalla popolazione di riferimento, per l’accesso, l’accoglienza, l’orientamento dell’assistito, la progettazione e l’erogazione degli interventi sanitari.</a:t>
            </a:r>
          </a:p>
          <a:p>
            <a:pPr algn="l"/>
            <a:r>
              <a:rPr lang="it-IT" sz="3600" dirty="0" smtClean="0">
                <a:solidFill>
                  <a:schemeClr val="tx1"/>
                </a:solidFill>
              </a:rPr>
              <a:t>La </a:t>
            </a:r>
            <a:r>
              <a:rPr lang="it-IT" sz="3600" dirty="0" err="1">
                <a:solidFill>
                  <a:schemeClr val="tx1"/>
                </a:solidFill>
              </a:rPr>
              <a:t>CdC</a:t>
            </a:r>
            <a:r>
              <a:rPr lang="it-IT" sz="3600" dirty="0">
                <a:solidFill>
                  <a:schemeClr val="tx1"/>
                </a:solidFill>
              </a:rPr>
              <a:t> introduce un modello organizzativo di approccio integrato e multidisciplinare attraverso la modalità operativa dell’équipe </a:t>
            </a:r>
            <a:r>
              <a:rPr lang="it-IT" sz="3600" dirty="0" err="1">
                <a:solidFill>
                  <a:schemeClr val="tx1"/>
                </a:solidFill>
              </a:rPr>
              <a:t>multiprofessionale</a:t>
            </a:r>
            <a:r>
              <a:rPr lang="it-IT" sz="3600" dirty="0">
                <a:solidFill>
                  <a:schemeClr val="tx1"/>
                </a:solidFill>
              </a:rPr>
              <a:t> territoriale. </a:t>
            </a:r>
            <a:endParaRPr lang="it-IT" sz="3600" dirty="0" smtClean="0">
              <a:solidFill>
                <a:schemeClr val="tx1"/>
              </a:solidFill>
            </a:endParaRPr>
          </a:p>
          <a:p>
            <a:pPr algn="l"/>
            <a:r>
              <a:rPr lang="it-IT" sz="3600" dirty="0" smtClean="0">
                <a:solidFill>
                  <a:schemeClr val="tx1"/>
                </a:solidFill>
              </a:rPr>
              <a:t>Essa </a:t>
            </a:r>
            <a:r>
              <a:rPr lang="it-IT" sz="3600" dirty="0">
                <a:solidFill>
                  <a:schemeClr val="tx1"/>
                </a:solidFill>
              </a:rPr>
              <a:t>rappresenta il luogo in cui il SSN si coordina e si integra con il sistema dei servizi sociali degli enti locali del bacino di riferimento proponendo un raccordo </a:t>
            </a:r>
            <a:r>
              <a:rPr lang="it-IT" sz="3600" dirty="0" err="1">
                <a:solidFill>
                  <a:schemeClr val="tx1"/>
                </a:solidFill>
              </a:rPr>
              <a:t>intrasettoriale</a:t>
            </a:r>
            <a:r>
              <a:rPr lang="it-IT" sz="3600" dirty="0">
                <a:solidFill>
                  <a:schemeClr val="tx1"/>
                </a:solidFill>
              </a:rPr>
              <a:t> dei servizi in termini di percorsi e soluzioni basati sull’integrazione delle diverse dimensioni di intervento e dei diversi ambiti di competenza.</a:t>
            </a:r>
          </a:p>
          <a:p>
            <a:pPr algn="l">
              <a:lnSpc>
                <a:spcPct val="110000"/>
              </a:lnSpc>
              <a:spcBef>
                <a:spcPts val="0"/>
              </a:spcBef>
            </a:pPr>
            <a:endParaRPr lang="it-IT" sz="3600" dirty="0" smtClean="0">
              <a:solidFill>
                <a:schemeClr val="tx1"/>
              </a:solidFill>
            </a:endParaRPr>
          </a:p>
          <a:p>
            <a:pPr algn="l">
              <a:lnSpc>
                <a:spcPct val="110000"/>
              </a:lnSpc>
              <a:spcBef>
                <a:spcPts val="0"/>
              </a:spcBef>
            </a:pPr>
            <a:r>
              <a:rPr lang="it-IT" sz="3600" dirty="0" smtClean="0">
                <a:solidFill>
                  <a:schemeClr val="tx1"/>
                </a:solidFill>
              </a:rPr>
              <a:t>Con DGR n. 5195 del 06/09/2021 sono state approvate da Regione Lombardia le linee di progetto per l’attuazione di «case e ospedali di comunità» nell’ambito delle misure assunte con DL n. 59/2021 convertito in Legge n. 101/2021 attuativo del piano nazionale per gli investimenti complementari al PNRR.</a:t>
            </a:r>
          </a:p>
          <a:p>
            <a:pPr algn="l">
              <a:lnSpc>
                <a:spcPct val="110000"/>
              </a:lnSpc>
              <a:spcBef>
                <a:spcPts val="0"/>
              </a:spcBef>
            </a:pPr>
            <a:endParaRPr lang="it-IT" sz="3600" dirty="0" smtClean="0">
              <a:solidFill>
                <a:schemeClr val="tx1"/>
              </a:solidFill>
            </a:endParaRPr>
          </a:p>
          <a:p>
            <a:pPr algn="l">
              <a:lnSpc>
                <a:spcPct val="110000"/>
              </a:lnSpc>
              <a:spcBef>
                <a:spcPts val="0"/>
              </a:spcBef>
            </a:pPr>
            <a:r>
              <a:rPr lang="it-IT" sz="3600" dirty="0" smtClean="0">
                <a:solidFill>
                  <a:schemeClr val="tx1"/>
                </a:solidFill>
              </a:rPr>
              <a:t>A fronte di positivo esito della candidatura avanzata in risposta all’avviso esplorativo di manifestazione d’interesse pubblicato da Regione Lombardia – ATS Milano Città Metropolitana in data 25/10/21, Palazzo Sanità è stato inserito nei siti destinati a riqualificazione per la localizzazione di una Casa di Comunità </a:t>
            </a:r>
          </a:p>
        </p:txBody>
      </p:sp>
      <p:sp>
        <p:nvSpPr>
          <p:cNvPr id="35" name="Ovale 34"/>
          <p:cNvSpPr/>
          <p:nvPr/>
        </p:nvSpPr>
        <p:spPr>
          <a:xfrm>
            <a:off x="5906657" y="3513767"/>
            <a:ext cx="541761" cy="516766"/>
          </a:xfrm>
          <a:prstGeom prst="ellipse">
            <a:avLst/>
          </a:prstGeom>
          <a:solidFill>
            <a:srgbClr val="FFC000">
              <a:alpha val="75000"/>
            </a:srgb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6100854" y="3696879"/>
            <a:ext cx="139081" cy="141447"/>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40737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5136">
            <a:off x="958394" y="1257136"/>
            <a:ext cx="2343150" cy="2790825"/>
          </a:xfrm>
          <a:prstGeom prst="rect">
            <a:avLst/>
          </a:prstGeom>
        </p:spPr>
      </p:pic>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CasellaDiTesto 32"/>
          <p:cNvSpPr txBox="1"/>
          <p:nvPr/>
        </p:nvSpPr>
        <p:spPr>
          <a:xfrm>
            <a:off x="609600" y="610274"/>
            <a:ext cx="8153400"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PALAZZO SANITA’ COME CASA DI COMUNITA’</a:t>
            </a:r>
            <a:endParaRPr lang="it-IT" spc="300" dirty="0">
              <a:latin typeface="Geometr212 Bk BT" panose="020B0604020204020204" pitchFamily="34" charset="0"/>
              <a:ea typeface="+mj-ea"/>
              <a:cs typeface="+mj-cs"/>
            </a:endParaRPr>
          </a:p>
        </p:txBody>
      </p:sp>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219200"/>
            <a:ext cx="4193858" cy="2636139"/>
          </a:xfrm>
          <a:prstGeom prst="rect">
            <a:avLst/>
          </a:prstGeom>
        </p:spPr>
      </p:pic>
      <p:pic>
        <p:nvPicPr>
          <p:cNvPr id="14" name="Immagine 13" descr="W:\CondividoLLPP\EDIFICI PUBBLICI\Palazzo sanita\foto\189.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1" y="4052953"/>
            <a:ext cx="4173737" cy="2347847"/>
          </a:xfrm>
          <a:prstGeom prst="rect">
            <a:avLst/>
          </a:prstGeom>
          <a:noFill/>
          <a:ln>
            <a:noFill/>
          </a:ln>
        </p:spPr>
      </p:pic>
      <p:pic>
        <p:nvPicPr>
          <p:cNvPr id="15" name="Immagin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451" y="4055364"/>
            <a:ext cx="3480149" cy="2345436"/>
          </a:xfrm>
          <a:prstGeom prst="rect">
            <a:avLst/>
          </a:prstGeom>
        </p:spPr>
      </p:pic>
    </p:spTree>
    <p:extLst>
      <p:ext uri="{BB962C8B-B14F-4D97-AF65-F5344CB8AC3E}">
        <p14:creationId xmlns:p14="http://schemas.microsoft.com/office/powerpoint/2010/main" val="1913238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E CICLABIL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5192276" cy="47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662152" y="1371600"/>
            <a:ext cx="29192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CasellaDiTesto 32"/>
          <p:cNvSpPr txBox="1"/>
          <p:nvPr/>
        </p:nvSpPr>
        <p:spPr>
          <a:xfrm>
            <a:off x="609600" y="610274"/>
            <a:ext cx="8153400"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 – ESTENSIONE TEMPO PIENO E MENSE </a:t>
            </a:r>
            <a:endParaRPr lang="it-IT" spc="300" dirty="0">
              <a:latin typeface="Geometr212 Bk BT" panose="020B0604020204020204" pitchFamily="34" charset="0"/>
              <a:ea typeface="+mj-ea"/>
              <a:cs typeface="+mj-cs"/>
            </a:endParaRPr>
          </a:p>
        </p:txBody>
      </p:sp>
      <p:sp>
        <p:nvSpPr>
          <p:cNvPr id="34" name="Segnaposto contenuto 2"/>
          <p:cNvSpPr txBox="1">
            <a:spLocks/>
          </p:cNvSpPr>
          <p:nvPr/>
        </p:nvSpPr>
        <p:spPr>
          <a:xfrm>
            <a:off x="649235" y="1371600"/>
            <a:ext cx="2945081" cy="4587875"/>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spcBef>
                <a:spcPts val="0"/>
              </a:spcBef>
            </a:pPr>
            <a:r>
              <a:rPr lang="it-IT" sz="2000" b="1" dirty="0" smtClean="0">
                <a:solidFill>
                  <a:schemeClr val="tx1"/>
                </a:solidFill>
              </a:rPr>
              <a:t>Riqualificazione mensa scolastica scuola primaria Don Milani</a:t>
            </a:r>
          </a:p>
          <a:p>
            <a:pPr algn="l">
              <a:lnSpc>
                <a:spcPct val="110000"/>
              </a:lnSpc>
              <a:spcBef>
                <a:spcPts val="0"/>
              </a:spcBef>
            </a:pPr>
            <a:endParaRPr lang="it-IT" sz="2000" dirty="0" smtClean="0">
              <a:solidFill>
                <a:schemeClr val="tx1"/>
              </a:solidFill>
            </a:endParaRPr>
          </a:p>
          <a:p>
            <a:endParaRPr lang="it-IT" sz="2500" dirty="0"/>
          </a:p>
          <a:p>
            <a:pPr algn="l"/>
            <a:r>
              <a:rPr lang="it-IT" sz="1600" b="1" dirty="0" smtClean="0">
                <a:solidFill>
                  <a:schemeClr val="tx1"/>
                </a:solidFill>
              </a:rPr>
              <a:t>PIANO </a:t>
            </a:r>
            <a:r>
              <a:rPr lang="it-IT" sz="1600" b="1" dirty="0">
                <a:solidFill>
                  <a:schemeClr val="tx1"/>
                </a:solidFill>
              </a:rPr>
              <a:t>NAZIONALE DI RIPRESA E RESILIENZA </a:t>
            </a:r>
            <a:endParaRPr lang="it-IT" sz="1600" dirty="0">
              <a:solidFill>
                <a:schemeClr val="tx1"/>
              </a:solidFill>
            </a:endParaRPr>
          </a:p>
          <a:p>
            <a:pPr algn="l"/>
            <a:r>
              <a:rPr lang="it-IT" sz="1600" b="1" dirty="0">
                <a:solidFill>
                  <a:schemeClr val="tx1"/>
                </a:solidFill>
              </a:rPr>
              <a:t>MISSIONE 4: ISTRUZIONE E RICERCA </a:t>
            </a:r>
            <a:endParaRPr lang="it-IT" sz="1600" dirty="0">
              <a:solidFill>
                <a:schemeClr val="tx1"/>
              </a:solidFill>
            </a:endParaRPr>
          </a:p>
          <a:p>
            <a:pPr algn="l"/>
            <a:r>
              <a:rPr lang="it-IT" sz="1600" dirty="0">
                <a:solidFill>
                  <a:schemeClr val="tx1"/>
                </a:solidFill>
              </a:rPr>
              <a:t>Componente 1 – Potenziamento dell’offerta dei servizi di istruzione: dagli asili nido alle Università </a:t>
            </a:r>
          </a:p>
          <a:p>
            <a:pPr algn="l"/>
            <a:r>
              <a:rPr lang="it-IT" sz="1600" dirty="0">
                <a:solidFill>
                  <a:schemeClr val="tx1"/>
                </a:solidFill>
              </a:rPr>
              <a:t>Investimento 1.2: Piano di estensione del tempo pieno e </a:t>
            </a:r>
            <a:r>
              <a:rPr lang="it-IT" sz="1600" dirty="0" smtClean="0">
                <a:solidFill>
                  <a:schemeClr val="tx1"/>
                </a:solidFill>
              </a:rPr>
              <a:t>mense</a:t>
            </a:r>
          </a:p>
          <a:p>
            <a:pPr algn="l"/>
            <a:endParaRPr lang="it-IT" sz="1600" dirty="0">
              <a:solidFill>
                <a:schemeClr val="tx1"/>
              </a:solidFill>
            </a:endParaRPr>
          </a:p>
          <a:p>
            <a:endParaRPr lang="it-IT" sz="1600" dirty="0"/>
          </a:p>
          <a:p>
            <a:pPr algn="l"/>
            <a:r>
              <a:rPr lang="it-IT" sz="1600" dirty="0" smtClean="0">
                <a:solidFill>
                  <a:schemeClr val="tx1"/>
                </a:solidFill>
              </a:rPr>
              <a:t>A fronte di positivo esito della candidatura formulata in risposta all’avviso pubblico 2 dicembre 2021, </a:t>
            </a:r>
            <a:r>
              <a:rPr lang="it-IT" sz="1600" dirty="0" err="1" smtClean="0">
                <a:solidFill>
                  <a:schemeClr val="tx1"/>
                </a:solidFill>
              </a:rPr>
              <a:t>prot</a:t>
            </a:r>
            <a:r>
              <a:rPr lang="it-IT" sz="1600" dirty="0" smtClean="0">
                <a:solidFill>
                  <a:schemeClr val="tx1"/>
                </a:solidFill>
              </a:rPr>
              <a:t>. n. 48038, (presentazione di candidature per la messa insicurezza e/o realizzazione di mense scolastiche, da finanziare nell’ambito del Piano nazionale di ripresa e resilienza) risulta finanziato un intervento di riqualificazione ed </a:t>
            </a:r>
            <a:r>
              <a:rPr lang="it-IT" sz="1600" dirty="0" err="1" smtClean="0">
                <a:solidFill>
                  <a:schemeClr val="tx1"/>
                </a:solidFill>
              </a:rPr>
              <a:t>efficientamento</a:t>
            </a:r>
            <a:r>
              <a:rPr lang="it-IT" sz="1600" dirty="0" smtClean="0">
                <a:solidFill>
                  <a:schemeClr val="tx1"/>
                </a:solidFill>
              </a:rPr>
              <a:t> dell’edificio in cui sono collocati gli spazi mensa della scuola primaria Don Milani di Calderara </a:t>
            </a:r>
            <a:endParaRPr lang="it-IT" sz="2500" dirty="0" smtClean="0">
              <a:solidFill>
                <a:schemeClr val="tx1"/>
              </a:solidFill>
            </a:endParaRPr>
          </a:p>
        </p:txBody>
      </p:sp>
      <p:sp>
        <p:nvSpPr>
          <p:cNvPr id="35" name="Ovale 34"/>
          <p:cNvSpPr/>
          <p:nvPr/>
        </p:nvSpPr>
        <p:spPr>
          <a:xfrm>
            <a:off x="7121003" y="3931688"/>
            <a:ext cx="541761" cy="516766"/>
          </a:xfrm>
          <a:prstGeom prst="ellipse">
            <a:avLst/>
          </a:prstGeom>
          <a:solidFill>
            <a:srgbClr val="FFC000">
              <a:alpha val="75000"/>
            </a:srgb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7315200" y="4114800"/>
            <a:ext cx="139081" cy="141447"/>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34318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E CICLABIL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5192276" cy="47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662152" y="1371600"/>
            <a:ext cx="29192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CasellaDiTesto 32"/>
          <p:cNvSpPr txBox="1"/>
          <p:nvPr/>
        </p:nvSpPr>
        <p:spPr>
          <a:xfrm>
            <a:off x="609600" y="610274"/>
            <a:ext cx="8153400"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 – </a:t>
            </a:r>
            <a:r>
              <a:rPr lang="it-IT" sz="2400" spc="300" dirty="0" smtClean="0">
                <a:latin typeface="Geometr212 Bk BT" panose="020B0604020204020204" pitchFamily="34" charset="0"/>
                <a:ea typeface="+mj-ea"/>
                <a:cs typeface="+mj-cs"/>
              </a:rPr>
              <a:t>CANDIDATURA ASILO NIDO PALAZZOLO</a:t>
            </a:r>
            <a:endParaRPr lang="it-IT" sz="2400" spc="300" dirty="0">
              <a:latin typeface="Geometr212 Bk BT" panose="020B0604020204020204" pitchFamily="34" charset="0"/>
              <a:ea typeface="+mj-ea"/>
              <a:cs typeface="+mj-cs"/>
            </a:endParaRPr>
          </a:p>
        </p:txBody>
      </p:sp>
      <p:sp>
        <p:nvSpPr>
          <p:cNvPr id="34" name="Segnaposto contenuto 2"/>
          <p:cNvSpPr txBox="1">
            <a:spLocks/>
          </p:cNvSpPr>
          <p:nvPr/>
        </p:nvSpPr>
        <p:spPr>
          <a:xfrm>
            <a:off x="649235" y="1371600"/>
            <a:ext cx="2945081" cy="4587875"/>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spcBef>
                <a:spcPts val="0"/>
              </a:spcBef>
            </a:pPr>
            <a:r>
              <a:rPr lang="it-IT" sz="2000" b="1" dirty="0" smtClean="0">
                <a:solidFill>
                  <a:schemeClr val="tx1"/>
                </a:solidFill>
              </a:rPr>
              <a:t>Ristrutturazione tramite demolizione e ricostruzione dell’asilo nido di Palazzolo</a:t>
            </a:r>
          </a:p>
          <a:p>
            <a:pPr algn="l">
              <a:lnSpc>
                <a:spcPct val="110000"/>
              </a:lnSpc>
              <a:spcBef>
                <a:spcPts val="0"/>
              </a:spcBef>
            </a:pPr>
            <a:endParaRPr lang="it-IT" sz="2000" dirty="0" smtClean="0">
              <a:solidFill>
                <a:schemeClr val="tx1"/>
              </a:solidFill>
            </a:endParaRPr>
          </a:p>
          <a:p>
            <a:endParaRPr lang="it-IT" sz="2500" dirty="0"/>
          </a:p>
          <a:p>
            <a:pPr algn="l"/>
            <a:r>
              <a:rPr lang="it-IT" sz="1600" b="1" dirty="0" smtClean="0">
                <a:solidFill>
                  <a:schemeClr val="tx1"/>
                </a:solidFill>
              </a:rPr>
              <a:t>PIANO </a:t>
            </a:r>
            <a:r>
              <a:rPr lang="it-IT" sz="1600" b="1" dirty="0">
                <a:solidFill>
                  <a:schemeClr val="tx1"/>
                </a:solidFill>
              </a:rPr>
              <a:t>NAZIONALE DI RIPRESA E RESILIENZA </a:t>
            </a:r>
            <a:endParaRPr lang="it-IT" sz="1600" dirty="0">
              <a:solidFill>
                <a:schemeClr val="tx1"/>
              </a:solidFill>
            </a:endParaRPr>
          </a:p>
          <a:p>
            <a:pPr algn="l"/>
            <a:r>
              <a:rPr lang="it-IT" sz="1600" b="1" dirty="0">
                <a:solidFill>
                  <a:schemeClr val="tx1"/>
                </a:solidFill>
              </a:rPr>
              <a:t>MISSIONE 4: ISTRUZIONE E RICERCA </a:t>
            </a:r>
            <a:endParaRPr lang="it-IT" sz="1600" dirty="0">
              <a:solidFill>
                <a:schemeClr val="tx1"/>
              </a:solidFill>
            </a:endParaRPr>
          </a:p>
          <a:p>
            <a:pPr algn="l"/>
            <a:r>
              <a:rPr lang="it-IT" sz="1200" dirty="0" smtClean="0"/>
              <a:t> </a:t>
            </a:r>
            <a:r>
              <a:rPr lang="it-IT" sz="1200" dirty="0">
                <a:solidFill>
                  <a:schemeClr val="tx1"/>
                </a:solidFill>
              </a:rPr>
              <a:t>Componente 1 – Potenziamento dell’offerta dei servizi di istruzione: dagli asili nido alle Università </a:t>
            </a:r>
          </a:p>
          <a:p>
            <a:pPr algn="l"/>
            <a:r>
              <a:rPr lang="it-IT" sz="1200" dirty="0">
                <a:solidFill>
                  <a:schemeClr val="tx1"/>
                </a:solidFill>
              </a:rPr>
              <a:t>Investimento 1.1: Piano per asili nido e scuole dell’infanzia e servizi di educazione e cura per la prima </a:t>
            </a:r>
            <a:r>
              <a:rPr lang="it-IT" sz="1200" dirty="0" smtClean="0">
                <a:solidFill>
                  <a:schemeClr val="tx1"/>
                </a:solidFill>
              </a:rPr>
              <a:t>infanzia</a:t>
            </a:r>
          </a:p>
          <a:p>
            <a:pPr algn="l"/>
            <a:endParaRPr lang="it-IT" sz="1200" dirty="0">
              <a:solidFill>
                <a:schemeClr val="tx1"/>
              </a:solidFill>
            </a:endParaRPr>
          </a:p>
          <a:p>
            <a:pPr algn="l"/>
            <a:r>
              <a:rPr lang="it-IT" sz="1600" dirty="0">
                <a:solidFill>
                  <a:schemeClr val="tx1"/>
                </a:solidFill>
              </a:rPr>
              <a:t>Effettuata una ricognizione mirata sulle esigenze della nostra realtà territoriale e sul fabbisogno manutentivo degli immobili di proprietà comunale si è orientata la candidatura verso un intervento di radicale ristrutturazione dell’esistente asilo nido di Palazzolo.</a:t>
            </a:r>
          </a:p>
          <a:p>
            <a:pPr algn="l"/>
            <a:r>
              <a:rPr lang="it-IT" sz="1600" dirty="0" smtClean="0">
                <a:solidFill>
                  <a:schemeClr val="tx1"/>
                </a:solidFill>
              </a:rPr>
              <a:t>L’intervento –avvalendosi della recente cessione di un’area privata localizzata al confine nord dell’attuale struttura- punterà alla realizzazione del nuovo edificio senza interrompere l’erogazione del servizio all’interno dell’edificio esistente il quale sarà demolito solo a conseguita agibilità del nuovo complesso.</a:t>
            </a:r>
          </a:p>
          <a:p>
            <a:pPr algn="l"/>
            <a:r>
              <a:rPr lang="it-IT" sz="1600" dirty="0" smtClean="0">
                <a:solidFill>
                  <a:schemeClr val="tx1"/>
                </a:solidFill>
              </a:rPr>
              <a:t>Come richiesto dal bando l’intervento consentirà un ampliamento dell’utenza e, mettendo a sistema le opere di urbanizzazione previste nell’adiacente intervento di lottizzazione residenziale, consentirà di riprogettare gli spazi aperti di servizio all’edificio e i percorsi di accesso alla struttura nell’ottica della promozione della mobilità ciclabile e pedonale </a:t>
            </a:r>
            <a:endParaRPr lang="it-IT" sz="1600" dirty="0">
              <a:solidFill>
                <a:schemeClr val="tx1"/>
              </a:solidFill>
            </a:endParaRPr>
          </a:p>
          <a:p>
            <a:endParaRPr lang="it-IT" sz="1600" dirty="0"/>
          </a:p>
        </p:txBody>
      </p:sp>
      <p:sp>
        <p:nvSpPr>
          <p:cNvPr id="35" name="Ovale 34"/>
          <p:cNvSpPr/>
          <p:nvPr/>
        </p:nvSpPr>
        <p:spPr>
          <a:xfrm>
            <a:off x="4572000" y="2362200"/>
            <a:ext cx="541761" cy="516766"/>
          </a:xfrm>
          <a:prstGeom prst="ellipse">
            <a:avLst/>
          </a:prstGeom>
          <a:solidFill>
            <a:schemeClr val="tx2">
              <a:lumMod val="20000"/>
              <a:lumOff val="80000"/>
              <a:alpha val="75000"/>
            </a:scheme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4766197" y="2545312"/>
            <a:ext cx="139081" cy="141447"/>
          </a:xfrm>
          <a:prstGeom prst="rect">
            <a:avLst/>
          </a:prstGeom>
          <a:solidFill>
            <a:srgbClr val="00206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3557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E CICLABIL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5192276" cy="47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662152" y="1371600"/>
            <a:ext cx="29192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CasellaDiTesto 32"/>
          <p:cNvSpPr txBox="1"/>
          <p:nvPr/>
        </p:nvSpPr>
        <p:spPr>
          <a:xfrm>
            <a:off x="609600" y="610274"/>
            <a:ext cx="8153400"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 – </a:t>
            </a:r>
            <a:r>
              <a:rPr lang="it-IT" sz="2400" spc="300" dirty="0" smtClean="0">
                <a:latin typeface="Geometr212 Bk BT" panose="020B0604020204020204" pitchFamily="34" charset="0"/>
                <a:ea typeface="+mj-ea"/>
                <a:cs typeface="+mj-cs"/>
              </a:rPr>
              <a:t>CANDIDATURA PALESTRE SCOLASTICHE</a:t>
            </a:r>
            <a:endParaRPr lang="it-IT" sz="2400" spc="300" dirty="0">
              <a:latin typeface="Geometr212 Bk BT" panose="020B0604020204020204" pitchFamily="34" charset="0"/>
              <a:ea typeface="+mj-ea"/>
              <a:cs typeface="+mj-cs"/>
            </a:endParaRPr>
          </a:p>
        </p:txBody>
      </p:sp>
      <p:sp>
        <p:nvSpPr>
          <p:cNvPr id="34" name="Segnaposto contenuto 2"/>
          <p:cNvSpPr txBox="1">
            <a:spLocks/>
          </p:cNvSpPr>
          <p:nvPr/>
        </p:nvSpPr>
        <p:spPr>
          <a:xfrm>
            <a:off x="649235" y="1371600"/>
            <a:ext cx="2945081" cy="4587875"/>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spcBef>
                <a:spcPts val="0"/>
              </a:spcBef>
            </a:pPr>
            <a:r>
              <a:rPr lang="it-IT" sz="1800" b="1" dirty="0" smtClean="0">
                <a:solidFill>
                  <a:schemeClr val="tx1"/>
                </a:solidFill>
              </a:rPr>
              <a:t>Riqualificazione architettonica palestre scolastiche</a:t>
            </a:r>
          </a:p>
          <a:p>
            <a:pPr algn="l">
              <a:lnSpc>
                <a:spcPct val="110000"/>
              </a:lnSpc>
              <a:spcBef>
                <a:spcPts val="0"/>
              </a:spcBef>
            </a:pPr>
            <a:endParaRPr lang="it-IT" sz="2000" dirty="0" smtClean="0">
              <a:solidFill>
                <a:schemeClr val="tx1"/>
              </a:solidFill>
            </a:endParaRPr>
          </a:p>
          <a:p>
            <a:endParaRPr lang="it-IT" sz="2500" dirty="0"/>
          </a:p>
          <a:p>
            <a:pPr algn="l"/>
            <a:r>
              <a:rPr lang="it-IT" sz="1600" b="1" dirty="0" smtClean="0">
                <a:solidFill>
                  <a:schemeClr val="tx1"/>
                </a:solidFill>
              </a:rPr>
              <a:t>PIANO </a:t>
            </a:r>
            <a:r>
              <a:rPr lang="it-IT" sz="1600" b="1" dirty="0">
                <a:solidFill>
                  <a:schemeClr val="tx1"/>
                </a:solidFill>
              </a:rPr>
              <a:t>NAZIONALE DI RIPRESA E RESILIENZA </a:t>
            </a:r>
            <a:endParaRPr lang="it-IT" sz="1600" dirty="0">
              <a:solidFill>
                <a:schemeClr val="tx1"/>
              </a:solidFill>
            </a:endParaRPr>
          </a:p>
          <a:p>
            <a:pPr algn="l"/>
            <a:r>
              <a:rPr lang="it-IT" sz="1600" b="1" dirty="0">
                <a:solidFill>
                  <a:schemeClr val="tx1"/>
                </a:solidFill>
              </a:rPr>
              <a:t>MISSIONE 4: ISTRUZIONE E RICERCA </a:t>
            </a:r>
            <a:endParaRPr lang="it-IT" sz="1600" dirty="0">
              <a:solidFill>
                <a:schemeClr val="tx1"/>
              </a:solidFill>
            </a:endParaRPr>
          </a:p>
          <a:p>
            <a:pPr algn="l"/>
            <a:r>
              <a:rPr lang="it-IT" sz="1100" dirty="0" smtClean="0">
                <a:solidFill>
                  <a:schemeClr val="tx1"/>
                </a:solidFill>
              </a:rPr>
              <a:t> </a:t>
            </a:r>
            <a:r>
              <a:rPr lang="it-IT" sz="1100" dirty="0">
                <a:solidFill>
                  <a:schemeClr val="tx1"/>
                </a:solidFill>
              </a:rPr>
              <a:t>Componente 1 – Potenziamento dell’offerta dei servizi di istruzione: dagli asili nido alle Università </a:t>
            </a:r>
          </a:p>
          <a:p>
            <a:pPr algn="l"/>
            <a:r>
              <a:rPr lang="it-IT" sz="1100" dirty="0">
                <a:solidFill>
                  <a:schemeClr val="tx1"/>
                </a:solidFill>
              </a:rPr>
              <a:t>Investimento 1.3: Piano per le infrastrutture per lo sport nelle scuole </a:t>
            </a:r>
            <a:endParaRPr lang="it-IT" sz="1100" dirty="0" smtClean="0">
              <a:solidFill>
                <a:schemeClr val="tx1"/>
              </a:solidFill>
            </a:endParaRPr>
          </a:p>
          <a:p>
            <a:pPr algn="l"/>
            <a:endParaRPr lang="it-IT" sz="1200" dirty="0">
              <a:solidFill>
                <a:schemeClr val="tx1"/>
              </a:solidFill>
            </a:endParaRPr>
          </a:p>
          <a:p>
            <a:pPr lvl="0" algn="l"/>
            <a:r>
              <a:rPr lang="it-IT" sz="1400" dirty="0">
                <a:solidFill>
                  <a:schemeClr val="tx1"/>
                </a:solidFill>
              </a:rPr>
              <a:t>Effettuata una ricognizione mirata sulle esigenze della nostra realtà territoriale e sul fabbisogno manutentivo degli immobili di proprietà comunale si è orientata la candidatura verso </a:t>
            </a:r>
            <a:r>
              <a:rPr lang="it-IT" sz="1400" dirty="0" smtClean="0">
                <a:solidFill>
                  <a:schemeClr val="tx1"/>
                </a:solidFill>
              </a:rPr>
              <a:t>i seguenti interventi:</a:t>
            </a:r>
          </a:p>
          <a:p>
            <a:pPr lvl="0" algn="l"/>
            <a:r>
              <a:rPr lang="it-IT" sz="1400" dirty="0" smtClean="0">
                <a:solidFill>
                  <a:schemeClr val="tx1"/>
                </a:solidFill>
              </a:rPr>
              <a:t>Scuola </a:t>
            </a:r>
            <a:r>
              <a:rPr lang="it-IT" sz="1400" dirty="0">
                <a:solidFill>
                  <a:schemeClr val="tx1"/>
                </a:solidFill>
              </a:rPr>
              <a:t>primaria “Don Milani” - Riqualificazione architettonica della palestra scolastica esistente, anche attraverso l’adeguamento impiantistico e tecnologico degli </a:t>
            </a:r>
            <a:r>
              <a:rPr lang="it-IT" sz="1400" dirty="0" smtClean="0">
                <a:solidFill>
                  <a:schemeClr val="tx1"/>
                </a:solidFill>
              </a:rPr>
              <a:t>spazi (intervento che completerebbe quanto previsto per la porzione di immobile destinato a mensa scolastica)</a:t>
            </a:r>
            <a:endParaRPr lang="it-IT" sz="1400" dirty="0">
              <a:solidFill>
                <a:schemeClr val="tx1"/>
              </a:solidFill>
            </a:endParaRPr>
          </a:p>
          <a:p>
            <a:pPr lvl="0" algn="l"/>
            <a:r>
              <a:rPr lang="it-IT" sz="1400" dirty="0">
                <a:solidFill>
                  <a:schemeClr val="tx1"/>
                </a:solidFill>
              </a:rPr>
              <a:t>Scuola secondaria di primo grado “A. Gramsci” – Palestra “Ex Croci” - Demolizione e ricostruzione;</a:t>
            </a:r>
          </a:p>
          <a:p>
            <a:endParaRPr lang="it-IT" sz="1600" dirty="0"/>
          </a:p>
        </p:txBody>
      </p:sp>
      <p:sp>
        <p:nvSpPr>
          <p:cNvPr id="35" name="Ovale 34"/>
          <p:cNvSpPr/>
          <p:nvPr/>
        </p:nvSpPr>
        <p:spPr>
          <a:xfrm>
            <a:off x="7086600" y="3962400"/>
            <a:ext cx="541761" cy="516766"/>
          </a:xfrm>
          <a:prstGeom prst="ellipse">
            <a:avLst/>
          </a:prstGeom>
          <a:solidFill>
            <a:schemeClr val="tx2">
              <a:lumMod val="20000"/>
              <a:lumOff val="80000"/>
              <a:alpha val="75000"/>
            </a:scheme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7280797" y="4145512"/>
            <a:ext cx="139081" cy="141447"/>
          </a:xfrm>
          <a:prstGeom prst="rect">
            <a:avLst/>
          </a:prstGeom>
          <a:solidFill>
            <a:srgbClr val="00206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4686300" y="3730717"/>
            <a:ext cx="541761" cy="516766"/>
          </a:xfrm>
          <a:prstGeom prst="ellipse">
            <a:avLst/>
          </a:prstGeom>
          <a:solidFill>
            <a:schemeClr val="tx2">
              <a:lumMod val="20000"/>
              <a:lumOff val="80000"/>
              <a:alpha val="75000"/>
            </a:scheme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4880497" y="3913829"/>
            <a:ext cx="139081" cy="141447"/>
          </a:xfrm>
          <a:prstGeom prst="rect">
            <a:avLst/>
          </a:prstGeom>
          <a:solidFill>
            <a:srgbClr val="00206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801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19724"/>
            <a:ext cx="8378577" cy="588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sellaDiTesto 13"/>
          <p:cNvSpPr txBox="1"/>
          <p:nvPr/>
        </p:nvSpPr>
        <p:spPr>
          <a:xfrm>
            <a:off x="228600" y="296504"/>
            <a:ext cx="8153400"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INTERVENTI FINANZIATI EXTRA PNRR</a:t>
            </a:r>
            <a:endParaRPr lang="it-IT" sz="2400" spc="300" dirty="0">
              <a:latin typeface="Geometr212 Bk BT" panose="020B0604020204020204" pitchFamily="34" charset="0"/>
              <a:ea typeface="+mj-ea"/>
              <a:cs typeface="+mj-cs"/>
            </a:endParaRPr>
          </a:p>
        </p:txBody>
      </p:sp>
      <p:sp>
        <p:nvSpPr>
          <p:cNvPr id="2" name="Rettangolo 1"/>
          <p:cNvSpPr/>
          <p:nvPr/>
        </p:nvSpPr>
        <p:spPr>
          <a:xfrm>
            <a:off x="381000" y="3429000"/>
            <a:ext cx="1066800" cy="1371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8454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2240061378"/>
              </p:ext>
            </p:extLst>
          </p:nvPr>
        </p:nvGraphicFramePr>
        <p:xfrm>
          <a:off x="762000" y="1131505"/>
          <a:ext cx="7620000" cy="5008334"/>
        </p:xfrm>
        <a:graphic>
          <a:graphicData uri="http://schemas.openxmlformats.org/drawingml/2006/table">
            <a:tbl>
              <a:tblPr firstRow="1" bandRow="1">
                <a:tableStyleId>{C083E6E3-FA7D-4D7B-A595-EF9225AFEA82}</a:tableStyleId>
              </a:tblPr>
              <a:tblGrid>
                <a:gridCol w="1905000"/>
                <a:gridCol w="1905000"/>
                <a:gridCol w="1905000"/>
                <a:gridCol w="1905000"/>
              </a:tblGrid>
              <a:tr h="493986">
                <a:tc>
                  <a:txBody>
                    <a:bodyPr/>
                    <a:lstStyle/>
                    <a:p>
                      <a:pPr algn="ctr"/>
                      <a:r>
                        <a:rPr lang="it-IT" sz="1400" dirty="0" smtClean="0"/>
                        <a:t>INTERVENTO</a:t>
                      </a:r>
                      <a:endParaRPr lang="it-IT" sz="1400" dirty="0"/>
                    </a:p>
                  </a:txBody>
                  <a:tcPr/>
                </a:tc>
                <a:tc>
                  <a:txBody>
                    <a:bodyPr/>
                    <a:lstStyle/>
                    <a:p>
                      <a:pPr algn="ctr"/>
                      <a:r>
                        <a:rPr lang="it-IT" sz="1400" dirty="0" smtClean="0"/>
                        <a:t>FINANZIAMENTI PNRR</a:t>
                      </a:r>
                      <a:endParaRPr lang="it-IT" sz="1400" dirty="0"/>
                    </a:p>
                  </a:txBody>
                  <a:tcPr/>
                </a:tc>
                <a:tc>
                  <a:txBody>
                    <a:bodyPr/>
                    <a:lstStyle/>
                    <a:p>
                      <a:pPr algn="ctr"/>
                      <a:r>
                        <a:rPr lang="it-IT" sz="1400" dirty="0" smtClean="0"/>
                        <a:t>COFINANZIAMENTO</a:t>
                      </a:r>
                      <a:endParaRPr lang="it-IT" sz="1400" dirty="0"/>
                    </a:p>
                  </a:txBody>
                  <a:tcPr/>
                </a:tc>
                <a:tc>
                  <a:txBody>
                    <a:bodyPr/>
                    <a:lstStyle/>
                    <a:p>
                      <a:pPr algn="ctr"/>
                      <a:r>
                        <a:rPr lang="it-IT" sz="1400" dirty="0" smtClean="0"/>
                        <a:t>IMPORTO COMPLESSIVO</a:t>
                      </a:r>
                      <a:endParaRPr lang="it-IT" sz="1400" dirty="0"/>
                    </a:p>
                  </a:txBody>
                  <a:tcPr/>
                </a:tc>
              </a:tr>
              <a:tr h="1133261">
                <a:tc>
                  <a:txBody>
                    <a:bodyPr/>
                    <a:lstStyle/>
                    <a:p>
                      <a:r>
                        <a:rPr lang="it-IT" sz="1200" dirty="0" smtClean="0"/>
                        <a:t>Progetto Ri.Urb2 - Rigenerazione percorsi ciclopedonali -spazi pubblici - aree verdi da </a:t>
                      </a:r>
                      <a:r>
                        <a:rPr lang="it-IT" sz="1200" dirty="0" err="1" smtClean="0"/>
                        <a:t>Baraggiole</a:t>
                      </a:r>
                      <a:r>
                        <a:rPr lang="it-IT" sz="1200" dirty="0" smtClean="0"/>
                        <a:t> a Stazione FS Paderno</a:t>
                      </a:r>
                      <a:endParaRPr lang="it-IT" sz="1200" dirty="0"/>
                    </a:p>
                  </a:txBody>
                  <a:tcPr/>
                </a:tc>
                <a:tc>
                  <a:txBody>
                    <a:bodyPr/>
                    <a:lstStyle/>
                    <a:p>
                      <a:pPr algn="ctr"/>
                      <a:endParaRPr lang="it-IT" sz="1400" dirty="0" smtClean="0"/>
                    </a:p>
                    <a:p>
                      <a:pPr algn="ctr"/>
                      <a:r>
                        <a:rPr lang="it-IT" sz="1400" dirty="0" smtClean="0"/>
                        <a:t>€ 1.607.545</a:t>
                      </a:r>
                    </a:p>
                    <a:p>
                      <a:pPr algn="ctr"/>
                      <a:endParaRPr lang="it-IT" sz="1400" dirty="0" smtClean="0"/>
                    </a:p>
                    <a:p>
                      <a:pPr algn="ctr"/>
                      <a:r>
                        <a:rPr lang="it-IT" sz="1400" dirty="0" smtClean="0"/>
                        <a:t>€ 3.392.455</a:t>
                      </a:r>
                    </a:p>
                    <a:p>
                      <a:pPr algn="ctr"/>
                      <a:endParaRPr lang="it-IT" sz="1400" dirty="0"/>
                    </a:p>
                  </a:txBody>
                  <a:tcPr/>
                </a:tc>
                <a:tc>
                  <a:txBody>
                    <a:bodyPr/>
                    <a:lstStyle/>
                    <a:p>
                      <a:pPr algn="ctr"/>
                      <a:endParaRPr lang="it-IT" sz="1400" dirty="0" smtClean="0"/>
                    </a:p>
                    <a:p>
                      <a:pPr algn="ctr"/>
                      <a:endParaRPr lang="it-IT" sz="1400" dirty="0" smtClean="0"/>
                    </a:p>
                    <a:p>
                      <a:pPr algn="ctr"/>
                      <a:r>
                        <a:rPr lang="it-IT" sz="1400" dirty="0" smtClean="0"/>
                        <a:t>//</a:t>
                      </a:r>
                      <a:endParaRPr lang="it-IT" sz="1400" dirty="0"/>
                    </a:p>
                  </a:txBody>
                  <a:tcPr/>
                </a:tc>
                <a:tc>
                  <a:txBody>
                    <a:bodyPr/>
                    <a:lstStyle/>
                    <a:p>
                      <a:pPr algn="ctr"/>
                      <a:endParaRPr lang="it-IT" sz="1400" dirty="0" smtClean="0"/>
                    </a:p>
                    <a:p>
                      <a:pPr algn="ctr"/>
                      <a:endParaRPr lang="it-IT" sz="1400" dirty="0" smtClean="0"/>
                    </a:p>
                    <a:p>
                      <a:pPr algn="ctr"/>
                      <a:r>
                        <a:rPr lang="it-IT" sz="1400" dirty="0" smtClean="0"/>
                        <a:t>€ 5.000.000</a:t>
                      </a:r>
                      <a:endParaRPr lang="it-IT" sz="1400" dirty="0"/>
                    </a:p>
                  </a:txBody>
                  <a:tcPr/>
                </a:tc>
              </a:tr>
              <a:tr h="784565">
                <a:tc>
                  <a:txBody>
                    <a:bodyPr/>
                    <a:lstStyle/>
                    <a:p>
                      <a:r>
                        <a:rPr lang="it-IT" sz="1200" dirty="0" smtClean="0"/>
                        <a:t>Progetto COME IN - Rigenerazione Calderara (Parco Lago Nord - </a:t>
                      </a:r>
                      <a:r>
                        <a:rPr lang="it-IT" sz="1200" dirty="0" err="1" smtClean="0"/>
                        <a:t>Carcatrà</a:t>
                      </a:r>
                      <a:r>
                        <a:rPr lang="it-IT" sz="1200" dirty="0" smtClean="0"/>
                        <a:t> - ciclabili) </a:t>
                      </a:r>
                      <a:endParaRPr lang="it-IT" sz="1200" dirty="0"/>
                    </a:p>
                  </a:txBody>
                  <a:tcPr/>
                </a:tc>
                <a:tc>
                  <a:txBody>
                    <a:bodyPr/>
                    <a:lstStyle/>
                    <a:p>
                      <a:pPr algn="ctr"/>
                      <a:endParaRPr lang="it-IT" sz="1400" dirty="0" smtClean="0"/>
                    </a:p>
                    <a:p>
                      <a:pPr algn="ctr"/>
                      <a:r>
                        <a:rPr lang="it-IT" sz="1400" dirty="0" smtClean="0"/>
                        <a:t>€ 495.000</a:t>
                      </a:r>
                      <a:endParaRPr lang="it-IT" sz="1400" dirty="0"/>
                    </a:p>
                  </a:txBody>
                  <a:tcPr/>
                </a:tc>
                <a:tc>
                  <a:txBody>
                    <a:bodyPr/>
                    <a:lstStyle/>
                    <a:p>
                      <a:pPr algn="ctr"/>
                      <a:endParaRPr lang="it-IT" sz="1400" dirty="0" smtClean="0"/>
                    </a:p>
                    <a:p>
                      <a:pPr algn="ctr"/>
                      <a:r>
                        <a:rPr lang="it-IT" sz="1400" dirty="0" smtClean="0"/>
                        <a:t>€ 105.000</a:t>
                      </a:r>
                      <a:endParaRPr lang="it-IT" sz="1400" dirty="0"/>
                    </a:p>
                  </a:txBody>
                  <a:tcPr/>
                </a:tc>
                <a:tc>
                  <a:txBody>
                    <a:bodyPr/>
                    <a:lstStyle/>
                    <a:p>
                      <a:pPr algn="ctr"/>
                      <a:endParaRPr lang="it-IT" sz="1400" dirty="0" smtClean="0"/>
                    </a:p>
                    <a:p>
                      <a:pPr algn="ctr"/>
                      <a:r>
                        <a:rPr lang="it-IT" sz="1400" dirty="0" smtClean="0"/>
                        <a:t>€ 600.000</a:t>
                      </a:r>
                      <a:endParaRPr lang="it-IT" sz="1400" dirty="0"/>
                    </a:p>
                  </a:txBody>
                  <a:tcPr/>
                </a:tc>
              </a:tr>
              <a:tr h="552102">
                <a:tc>
                  <a:txBody>
                    <a:bodyPr/>
                    <a:lstStyle/>
                    <a:p>
                      <a:endParaRPr lang="it-IT" sz="1200" dirty="0" smtClean="0"/>
                    </a:p>
                    <a:p>
                      <a:r>
                        <a:rPr lang="it-IT" sz="1200" dirty="0" smtClean="0"/>
                        <a:t>Progetto</a:t>
                      </a:r>
                      <a:r>
                        <a:rPr lang="it-IT" sz="1200" baseline="0" dirty="0" smtClean="0"/>
                        <a:t> CITTA’ SPUGNA</a:t>
                      </a:r>
                      <a:endParaRPr lang="it-IT" sz="1200" dirty="0"/>
                    </a:p>
                  </a:txBody>
                  <a:tcPr/>
                </a:tc>
                <a:tc>
                  <a:txBody>
                    <a:bodyPr/>
                    <a:lstStyle/>
                    <a:p>
                      <a:pPr marL="0" algn="ctr" defTabSz="914400" rtl="0" eaLnBrk="1" latinLnBrk="0" hangingPunct="1"/>
                      <a:endParaRPr lang="it-IT" sz="900" kern="1200" dirty="0" smtClean="0">
                        <a:solidFill>
                          <a:schemeClr val="tx1"/>
                        </a:solidFill>
                        <a:latin typeface="+mn-lt"/>
                        <a:ea typeface="+mn-ea"/>
                        <a:cs typeface="+mn-cs"/>
                      </a:endParaRPr>
                    </a:p>
                    <a:p>
                      <a:pPr marL="0" algn="ctr" defTabSz="914400" rtl="0" eaLnBrk="1" latinLnBrk="0" hangingPunct="1"/>
                      <a:r>
                        <a:rPr lang="it-IT" sz="1400" kern="1200" dirty="0" smtClean="0">
                          <a:solidFill>
                            <a:schemeClr val="tx1"/>
                          </a:solidFill>
                          <a:latin typeface="+mn-lt"/>
                          <a:ea typeface="+mn-ea"/>
                          <a:cs typeface="+mn-cs"/>
                        </a:rPr>
                        <a:t>€ 1.682.000</a:t>
                      </a:r>
                      <a:endParaRPr lang="it-IT" sz="1400" kern="1200" dirty="0">
                        <a:solidFill>
                          <a:schemeClr val="tx1"/>
                        </a:solidFill>
                        <a:latin typeface="+mn-lt"/>
                        <a:ea typeface="+mn-ea"/>
                        <a:cs typeface="+mn-cs"/>
                      </a:endParaRPr>
                    </a:p>
                  </a:txBody>
                  <a:tcPr/>
                </a:tc>
                <a:tc>
                  <a:txBody>
                    <a:bodyPr/>
                    <a:lstStyle/>
                    <a:p>
                      <a:pPr algn="ctr"/>
                      <a:endParaRPr lang="it-IT" sz="900" dirty="0" smtClean="0"/>
                    </a:p>
                    <a:p>
                      <a:pPr marL="0" algn="ctr" defTabSz="914400" rtl="0" eaLnBrk="1" latinLnBrk="0" hangingPunct="1"/>
                      <a:r>
                        <a:rPr lang="it-IT" sz="1400" kern="1200" dirty="0" smtClean="0">
                          <a:solidFill>
                            <a:schemeClr val="tx1"/>
                          </a:solidFill>
                          <a:latin typeface="+mn-lt"/>
                          <a:ea typeface="+mn-ea"/>
                          <a:cs typeface="+mn-cs"/>
                        </a:rPr>
                        <a:t>//</a:t>
                      </a:r>
                      <a:endParaRPr lang="it-IT" sz="14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9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400" kern="1200" dirty="0" smtClean="0">
                          <a:solidFill>
                            <a:schemeClr val="tx1"/>
                          </a:solidFill>
                          <a:latin typeface="+mn-lt"/>
                          <a:ea typeface="+mn-ea"/>
                          <a:cs typeface="+mn-cs"/>
                        </a:rPr>
                        <a:t>€ 1.682.000</a:t>
                      </a:r>
                    </a:p>
                    <a:p>
                      <a:pPr marL="0" algn="ctr" defTabSz="914400" rtl="0" eaLnBrk="1" latinLnBrk="0" hangingPunct="1"/>
                      <a:endParaRPr lang="it-IT" sz="900" kern="1200" dirty="0">
                        <a:solidFill>
                          <a:schemeClr val="tx1"/>
                        </a:solidFill>
                        <a:latin typeface="+mn-lt"/>
                        <a:ea typeface="+mn-ea"/>
                        <a:cs typeface="+mn-cs"/>
                      </a:endParaRPr>
                    </a:p>
                  </a:txBody>
                  <a:tcPr/>
                </a:tc>
              </a:tr>
              <a:tr h="435870">
                <a:tc>
                  <a:txBody>
                    <a:bodyPr/>
                    <a:lstStyle/>
                    <a:p>
                      <a:r>
                        <a:rPr lang="it-IT" sz="1200" dirty="0" smtClean="0"/>
                        <a:t>Progetto Sicurezza Ponti – Lotto 1</a:t>
                      </a:r>
                      <a:endParaRPr lang="it-IT" sz="1200" dirty="0"/>
                    </a:p>
                  </a:txBody>
                  <a:tcPr/>
                </a:tc>
                <a:tc>
                  <a:txBody>
                    <a:bodyPr/>
                    <a:lstStyle/>
                    <a:p>
                      <a:pPr algn="ctr"/>
                      <a:r>
                        <a:rPr lang="it-IT" sz="1400" dirty="0" smtClean="0"/>
                        <a:t>€ 330.000</a:t>
                      </a:r>
                      <a:endParaRPr lang="it-IT" sz="1400" dirty="0"/>
                    </a:p>
                  </a:txBody>
                  <a:tcPr/>
                </a:tc>
                <a:tc>
                  <a:txBody>
                    <a:bodyPr/>
                    <a:lstStyle/>
                    <a:p>
                      <a:pPr algn="ctr"/>
                      <a:r>
                        <a:rPr lang="it-IT" sz="1400" dirty="0" smtClean="0"/>
                        <a:t>//</a:t>
                      </a:r>
                      <a:endParaRPr lang="it-IT" sz="1400" dirty="0"/>
                    </a:p>
                  </a:txBody>
                  <a:tcPr/>
                </a:tc>
                <a:tc>
                  <a:txBody>
                    <a:bodyPr/>
                    <a:lstStyle/>
                    <a:p>
                      <a:pPr algn="ctr"/>
                      <a:r>
                        <a:rPr lang="it-IT" sz="1400" dirty="0" smtClean="0"/>
                        <a:t>€ 330.000</a:t>
                      </a:r>
                      <a:endParaRPr lang="it-IT" sz="1400" dirty="0"/>
                    </a:p>
                  </a:txBody>
                  <a:tcPr/>
                </a:tc>
              </a:tr>
              <a:tr h="610217">
                <a:tc>
                  <a:txBody>
                    <a:bodyPr/>
                    <a:lstStyle/>
                    <a:p>
                      <a:r>
                        <a:rPr lang="it-IT" sz="1200" dirty="0" err="1" smtClean="0"/>
                        <a:t>Efficientamento</a:t>
                      </a:r>
                      <a:r>
                        <a:rPr lang="it-IT" sz="1200" dirty="0" smtClean="0"/>
                        <a:t> energetico complesso Campo Sportivo Toti</a:t>
                      </a:r>
                      <a:endParaRPr lang="it-IT" sz="1200" dirty="0"/>
                    </a:p>
                  </a:txBody>
                  <a:tcPr/>
                </a:tc>
                <a:tc>
                  <a:txBody>
                    <a:bodyPr/>
                    <a:lstStyle/>
                    <a:p>
                      <a:pPr algn="ctr"/>
                      <a:endParaRPr lang="it-IT" sz="900" dirty="0" smtClean="0"/>
                    </a:p>
                    <a:p>
                      <a:pPr algn="ctr"/>
                      <a:r>
                        <a:rPr lang="it-IT" sz="1400" dirty="0" smtClean="0"/>
                        <a:t>€ 130.000</a:t>
                      </a:r>
                      <a:endParaRPr lang="it-IT" sz="1400" dirty="0"/>
                    </a:p>
                  </a:txBody>
                  <a:tcPr/>
                </a:tc>
                <a:tc>
                  <a:txBody>
                    <a:bodyPr/>
                    <a:lstStyle/>
                    <a:p>
                      <a:pPr algn="ctr"/>
                      <a:endParaRPr lang="it-IT" sz="900" dirty="0" smtClean="0"/>
                    </a:p>
                    <a:p>
                      <a:pPr algn="ctr"/>
                      <a:r>
                        <a:rPr lang="it-IT" sz="1400" dirty="0" smtClean="0"/>
                        <a:t>//</a:t>
                      </a:r>
                      <a:endParaRPr lang="it-IT" sz="1400" dirty="0"/>
                    </a:p>
                  </a:txBody>
                  <a:tcPr/>
                </a:tc>
                <a:tc>
                  <a:txBody>
                    <a:bodyPr/>
                    <a:lstStyle/>
                    <a:p>
                      <a:pPr algn="ctr"/>
                      <a:endParaRPr lang="it-IT" sz="900" dirty="0" smtClean="0"/>
                    </a:p>
                    <a:p>
                      <a:pPr algn="ctr"/>
                      <a:r>
                        <a:rPr lang="it-IT" sz="1400" dirty="0" smtClean="0"/>
                        <a:t>€ 130.000</a:t>
                      </a:r>
                      <a:endParaRPr lang="it-IT" sz="1400" dirty="0"/>
                    </a:p>
                  </a:txBody>
                  <a:tcPr/>
                </a:tc>
              </a:tr>
              <a:tr h="802094">
                <a:tc>
                  <a:txBody>
                    <a:bodyPr/>
                    <a:lstStyle/>
                    <a:p>
                      <a:r>
                        <a:rPr lang="it-IT" sz="1200" dirty="0" smtClean="0"/>
                        <a:t>Riqualificazione mensa scuola</a:t>
                      </a:r>
                      <a:r>
                        <a:rPr lang="it-IT" sz="1200" baseline="0" dirty="0" smtClean="0"/>
                        <a:t> primaria Don Milani</a:t>
                      </a:r>
                      <a:endParaRPr lang="it-IT" sz="1200" dirty="0"/>
                    </a:p>
                  </a:txBody>
                  <a:tcPr/>
                </a:tc>
                <a:tc>
                  <a:txBody>
                    <a:bodyPr/>
                    <a:lstStyle/>
                    <a:p>
                      <a:pPr algn="ctr"/>
                      <a:endParaRPr lang="it-IT" sz="800" dirty="0" smtClean="0"/>
                    </a:p>
                    <a:p>
                      <a:pPr algn="ctr"/>
                      <a:r>
                        <a:rPr lang="it-IT" sz="1400" dirty="0" smtClean="0"/>
                        <a:t>€ 217.000</a:t>
                      </a:r>
                      <a:endParaRPr lang="it-IT" sz="1400" dirty="0"/>
                    </a:p>
                  </a:txBody>
                  <a:tcPr/>
                </a:tc>
                <a:tc>
                  <a:txBody>
                    <a:bodyPr/>
                    <a:lstStyle/>
                    <a:p>
                      <a:pPr algn="ctr"/>
                      <a:endParaRPr lang="it-IT" sz="800" dirty="0" smtClean="0"/>
                    </a:p>
                    <a:p>
                      <a:pPr algn="ctr"/>
                      <a:r>
                        <a:rPr lang="it-IT" sz="1400" dirty="0" smtClean="0"/>
                        <a:t>//</a:t>
                      </a:r>
                      <a:endParaRPr lang="it-IT" sz="1400" dirty="0"/>
                    </a:p>
                  </a:txBody>
                  <a:tcPr/>
                </a:tc>
                <a:tc>
                  <a:txBody>
                    <a:bodyPr/>
                    <a:lstStyle/>
                    <a:p>
                      <a:pPr algn="ctr"/>
                      <a:endParaRPr lang="it-IT" sz="800" dirty="0" smtClean="0"/>
                    </a:p>
                    <a:p>
                      <a:pPr algn="ctr"/>
                      <a:r>
                        <a:rPr lang="it-IT" sz="1400" dirty="0" smtClean="0"/>
                        <a:t>€ 217.000</a:t>
                      </a:r>
                      <a:endParaRPr lang="it-IT" sz="1400" dirty="0"/>
                    </a:p>
                  </a:txBody>
                  <a:tcPr/>
                </a:tc>
              </a:tr>
            </a:tbl>
          </a:graphicData>
        </a:graphic>
      </p:graphicFrame>
    </p:spTree>
    <p:extLst>
      <p:ext uri="{BB962C8B-B14F-4D97-AF65-F5344CB8AC3E}">
        <p14:creationId xmlns:p14="http://schemas.microsoft.com/office/powerpoint/2010/main" val="1997559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3318140828"/>
              </p:ext>
            </p:extLst>
          </p:nvPr>
        </p:nvGraphicFramePr>
        <p:xfrm>
          <a:off x="762000" y="1131505"/>
          <a:ext cx="7620000" cy="4365126"/>
        </p:xfrm>
        <a:graphic>
          <a:graphicData uri="http://schemas.openxmlformats.org/drawingml/2006/table">
            <a:tbl>
              <a:tblPr firstRow="1" bandRow="1">
                <a:tableStyleId>{C083E6E3-FA7D-4D7B-A595-EF9225AFEA82}</a:tableStyleId>
              </a:tblPr>
              <a:tblGrid>
                <a:gridCol w="1905000"/>
                <a:gridCol w="1905000"/>
                <a:gridCol w="1905000"/>
                <a:gridCol w="1905000"/>
              </a:tblGrid>
              <a:tr h="493986">
                <a:tc>
                  <a:txBody>
                    <a:bodyPr/>
                    <a:lstStyle/>
                    <a:p>
                      <a:pPr algn="ctr"/>
                      <a:r>
                        <a:rPr lang="it-IT" sz="1400" dirty="0" smtClean="0"/>
                        <a:t>INTERVENTO</a:t>
                      </a:r>
                      <a:endParaRPr lang="it-IT" sz="1400" dirty="0"/>
                    </a:p>
                  </a:txBody>
                  <a:tcPr/>
                </a:tc>
                <a:tc>
                  <a:txBody>
                    <a:bodyPr/>
                    <a:lstStyle/>
                    <a:p>
                      <a:pPr algn="ctr"/>
                      <a:r>
                        <a:rPr lang="it-IT" sz="1400" dirty="0" smtClean="0"/>
                        <a:t>FINANZIAMENTI</a:t>
                      </a:r>
                    </a:p>
                    <a:p>
                      <a:pPr algn="ctr"/>
                      <a:r>
                        <a:rPr lang="it-IT" sz="1400" dirty="0" smtClean="0"/>
                        <a:t>EXTRA</a:t>
                      </a:r>
                      <a:r>
                        <a:rPr lang="it-IT" sz="1400" baseline="0" dirty="0" smtClean="0"/>
                        <a:t> PNRR</a:t>
                      </a:r>
                      <a:endParaRPr lang="it-IT" sz="1400" dirty="0"/>
                    </a:p>
                  </a:txBody>
                  <a:tcPr/>
                </a:tc>
                <a:tc>
                  <a:txBody>
                    <a:bodyPr/>
                    <a:lstStyle/>
                    <a:p>
                      <a:pPr algn="ctr"/>
                      <a:r>
                        <a:rPr lang="it-IT" sz="1400" dirty="0" smtClean="0"/>
                        <a:t>COFINANZIAMENTO</a:t>
                      </a:r>
                      <a:endParaRPr lang="it-IT" sz="1400" dirty="0"/>
                    </a:p>
                  </a:txBody>
                  <a:tcPr/>
                </a:tc>
                <a:tc>
                  <a:txBody>
                    <a:bodyPr/>
                    <a:lstStyle/>
                    <a:p>
                      <a:pPr algn="ctr"/>
                      <a:r>
                        <a:rPr lang="it-IT" sz="1400" dirty="0" smtClean="0"/>
                        <a:t>IMPORTO COMPLESSIVO</a:t>
                      </a:r>
                      <a:endParaRPr lang="it-IT" sz="1400" dirty="0"/>
                    </a:p>
                  </a:txBody>
                  <a:tcPr/>
                </a:tc>
              </a:tr>
              <a:tr h="788735">
                <a:tc>
                  <a:txBody>
                    <a:bodyPr/>
                    <a:lstStyle/>
                    <a:p>
                      <a:r>
                        <a:rPr lang="it-IT" sz="1200" dirty="0" smtClean="0"/>
                        <a:t>Sport e Periferie 2020</a:t>
                      </a:r>
                    </a:p>
                    <a:p>
                      <a:r>
                        <a:rPr lang="it-IT" sz="1200" dirty="0" smtClean="0"/>
                        <a:t>Riqualificazione</a:t>
                      </a:r>
                      <a:r>
                        <a:rPr lang="it-IT" sz="1200" baseline="0" dirty="0" smtClean="0"/>
                        <a:t> impianto sportivo di via </a:t>
                      </a:r>
                      <a:r>
                        <a:rPr lang="it-IT" sz="1200" baseline="0" dirty="0" err="1" smtClean="0"/>
                        <a:t>Gadames</a:t>
                      </a:r>
                      <a:endParaRPr lang="it-IT" sz="1200" dirty="0"/>
                    </a:p>
                  </a:txBody>
                  <a:tcPr/>
                </a:tc>
                <a:tc>
                  <a:txBody>
                    <a:bodyPr/>
                    <a:lstStyle/>
                    <a:p>
                      <a:pPr algn="ctr"/>
                      <a:endParaRPr lang="it-IT" sz="1400" dirty="0" smtClean="0"/>
                    </a:p>
                    <a:p>
                      <a:pPr algn="ctr"/>
                      <a:r>
                        <a:rPr lang="it-IT" sz="1400" dirty="0" smtClean="0"/>
                        <a:t>€ 315.000</a:t>
                      </a:r>
                      <a:endParaRPr lang="it-IT" sz="1400" dirty="0"/>
                    </a:p>
                  </a:txBody>
                  <a:tcPr/>
                </a:tc>
                <a:tc>
                  <a:txBody>
                    <a:bodyPr/>
                    <a:lstStyle/>
                    <a:p>
                      <a:pPr algn="ctr"/>
                      <a:endParaRPr lang="it-IT" sz="1400" dirty="0" smtClean="0"/>
                    </a:p>
                    <a:p>
                      <a:pPr algn="ctr"/>
                      <a:r>
                        <a:rPr lang="it-IT" sz="1400" dirty="0" smtClean="0"/>
                        <a:t>//</a:t>
                      </a:r>
                      <a:endParaRPr lang="it-IT" sz="1400" dirty="0"/>
                    </a:p>
                  </a:txBody>
                  <a:tcPr/>
                </a:tc>
                <a:tc>
                  <a:txBody>
                    <a:bodyPr/>
                    <a:lstStyle/>
                    <a:p>
                      <a:pPr algn="ctr"/>
                      <a:endParaRPr lang="it-IT" sz="1400" dirty="0" smtClean="0"/>
                    </a:p>
                    <a:p>
                      <a:pPr algn="ctr"/>
                      <a:r>
                        <a:rPr lang="it-IT" sz="1400" dirty="0" smtClean="0"/>
                        <a:t>€ 315.000</a:t>
                      </a:r>
                      <a:endParaRPr lang="it-IT" sz="1400" dirty="0"/>
                    </a:p>
                  </a:txBody>
                  <a:tcPr/>
                </a:tc>
              </a:tr>
              <a:tr h="609600">
                <a:tc>
                  <a:txBody>
                    <a:bodyPr/>
                    <a:lstStyle/>
                    <a:p>
                      <a:r>
                        <a:rPr lang="it-IT" sz="1200" dirty="0" smtClean="0"/>
                        <a:t>Progetto L.A.G.O.</a:t>
                      </a:r>
                    </a:p>
                    <a:p>
                      <a:r>
                        <a:rPr lang="it-IT" sz="1200" dirty="0" smtClean="0"/>
                        <a:t>(componente</a:t>
                      </a:r>
                      <a:r>
                        <a:rPr lang="it-IT" sz="1200" baseline="0" dirty="0" smtClean="0"/>
                        <a:t> manutentiva)</a:t>
                      </a:r>
                      <a:endParaRPr lang="it-IT" sz="1200" dirty="0"/>
                    </a:p>
                  </a:txBody>
                  <a:tcPr/>
                </a:tc>
                <a:tc>
                  <a:txBody>
                    <a:bodyPr/>
                    <a:lstStyle/>
                    <a:p>
                      <a:pPr algn="ctr"/>
                      <a:endParaRPr lang="it-IT" sz="800" dirty="0" smtClean="0"/>
                    </a:p>
                    <a:p>
                      <a:pPr algn="ctr"/>
                      <a:r>
                        <a:rPr lang="it-IT" sz="1400" dirty="0" smtClean="0"/>
                        <a:t>€ 50.000</a:t>
                      </a:r>
                      <a:endParaRPr lang="it-IT" sz="1400" dirty="0"/>
                    </a:p>
                  </a:txBody>
                  <a:tcPr/>
                </a:tc>
                <a:tc>
                  <a:txBody>
                    <a:bodyPr/>
                    <a:lstStyle/>
                    <a:p>
                      <a:pPr algn="ctr"/>
                      <a:endParaRPr lang="it-IT" sz="900" dirty="0" smtClean="0"/>
                    </a:p>
                    <a:p>
                      <a:pPr algn="ctr"/>
                      <a:r>
                        <a:rPr lang="it-IT" sz="1400" dirty="0" smtClean="0"/>
                        <a:t>€ 70.000</a:t>
                      </a:r>
                      <a:endParaRPr lang="it-IT" sz="1400" dirty="0"/>
                    </a:p>
                  </a:txBody>
                  <a:tcPr/>
                </a:tc>
                <a:tc>
                  <a:txBody>
                    <a:bodyPr/>
                    <a:lstStyle/>
                    <a:p>
                      <a:pPr algn="ctr"/>
                      <a:endParaRPr lang="it-IT" sz="900" dirty="0" smtClean="0"/>
                    </a:p>
                    <a:p>
                      <a:pPr algn="ctr"/>
                      <a:r>
                        <a:rPr lang="it-IT" sz="1400" dirty="0" smtClean="0"/>
                        <a:t>€ 120.000</a:t>
                      </a:r>
                      <a:endParaRPr lang="it-IT" sz="1400" dirty="0"/>
                    </a:p>
                  </a:txBody>
                  <a:tcPr/>
                </a:tc>
              </a:tr>
              <a:tr h="552102">
                <a:tc>
                  <a:txBody>
                    <a:bodyPr/>
                    <a:lstStyle/>
                    <a:p>
                      <a:endParaRPr lang="it-IT" sz="1200" dirty="0" smtClean="0"/>
                    </a:p>
                    <a:p>
                      <a:r>
                        <a:rPr lang="it-IT" sz="1200" dirty="0" smtClean="0"/>
                        <a:t>Progetto</a:t>
                      </a:r>
                      <a:r>
                        <a:rPr lang="it-IT" sz="1200" baseline="0" dirty="0" smtClean="0"/>
                        <a:t> SPORT OUTDOOR</a:t>
                      </a:r>
                      <a:endParaRPr lang="it-IT" sz="1200" dirty="0"/>
                    </a:p>
                  </a:txBody>
                  <a:tcPr/>
                </a:tc>
                <a:tc>
                  <a:txBody>
                    <a:bodyPr/>
                    <a:lstStyle/>
                    <a:p>
                      <a:pPr marL="0" algn="ctr" defTabSz="914400" rtl="0" eaLnBrk="1" latinLnBrk="0" hangingPunct="1"/>
                      <a:endParaRPr lang="it-IT" sz="900" kern="1200" dirty="0" smtClean="0">
                        <a:solidFill>
                          <a:schemeClr val="tx1"/>
                        </a:solidFill>
                        <a:latin typeface="+mn-lt"/>
                        <a:ea typeface="+mn-ea"/>
                        <a:cs typeface="+mn-cs"/>
                      </a:endParaRPr>
                    </a:p>
                    <a:p>
                      <a:pPr marL="0" algn="ctr" defTabSz="914400" rtl="0" eaLnBrk="1" latinLnBrk="0" hangingPunct="1"/>
                      <a:r>
                        <a:rPr lang="it-IT" sz="1400" kern="1200" dirty="0" smtClean="0">
                          <a:solidFill>
                            <a:schemeClr val="tx1"/>
                          </a:solidFill>
                          <a:latin typeface="+mn-lt"/>
                          <a:ea typeface="+mn-ea"/>
                          <a:cs typeface="+mn-cs"/>
                        </a:rPr>
                        <a:t>€ 33.850</a:t>
                      </a:r>
                      <a:endParaRPr lang="it-IT" sz="1400" kern="1200" dirty="0">
                        <a:solidFill>
                          <a:schemeClr val="tx1"/>
                        </a:solidFill>
                        <a:latin typeface="+mn-lt"/>
                        <a:ea typeface="+mn-ea"/>
                        <a:cs typeface="+mn-cs"/>
                      </a:endParaRPr>
                    </a:p>
                  </a:txBody>
                  <a:tcPr/>
                </a:tc>
                <a:tc>
                  <a:txBody>
                    <a:bodyPr/>
                    <a:lstStyle/>
                    <a:p>
                      <a:pPr algn="ctr"/>
                      <a:endParaRPr lang="it-IT" sz="900" dirty="0" smtClean="0"/>
                    </a:p>
                    <a:p>
                      <a:pPr marL="0" algn="ctr" defTabSz="914400" rtl="0" eaLnBrk="1" latinLnBrk="0" hangingPunct="1"/>
                      <a:r>
                        <a:rPr lang="it-IT" sz="1400" kern="1200" dirty="0" smtClean="0">
                          <a:solidFill>
                            <a:schemeClr val="tx1"/>
                          </a:solidFill>
                          <a:latin typeface="+mn-lt"/>
                          <a:ea typeface="+mn-ea"/>
                          <a:cs typeface="+mn-cs"/>
                        </a:rPr>
                        <a:t>€ 8.460</a:t>
                      </a:r>
                      <a:endParaRPr lang="it-IT" sz="14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9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400" kern="1200" dirty="0" smtClean="0">
                          <a:solidFill>
                            <a:schemeClr val="tx1"/>
                          </a:solidFill>
                          <a:latin typeface="+mn-lt"/>
                          <a:ea typeface="+mn-ea"/>
                          <a:cs typeface="+mn-cs"/>
                        </a:rPr>
                        <a:t>€ 42.310</a:t>
                      </a:r>
                    </a:p>
                    <a:p>
                      <a:pPr marL="0" algn="ctr" defTabSz="914400" rtl="0" eaLnBrk="1" latinLnBrk="0" hangingPunct="1"/>
                      <a:endParaRPr lang="it-IT" sz="900" kern="1200" dirty="0">
                        <a:solidFill>
                          <a:schemeClr val="tx1"/>
                        </a:solidFill>
                        <a:latin typeface="+mn-lt"/>
                        <a:ea typeface="+mn-ea"/>
                        <a:cs typeface="+mn-cs"/>
                      </a:endParaRPr>
                    </a:p>
                  </a:txBody>
                  <a:tcPr/>
                </a:tc>
              </a:tr>
              <a:tr h="435870">
                <a:tc>
                  <a:txBody>
                    <a:bodyPr/>
                    <a:lstStyle/>
                    <a:p>
                      <a:r>
                        <a:rPr lang="it-IT" sz="1200" dirty="0" smtClean="0"/>
                        <a:t>Progetto Sicurezza Ponti – Lotto 2</a:t>
                      </a:r>
                      <a:endParaRPr lang="it-IT" sz="1200" dirty="0"/>
                    </a:p>
                  </a:txBody>
                  <a:tcPr/>
                </a:tc>
                <a:tc>
                  <a:txBody>
                    <a:bodyPr/>
                    <a:lstStyle/>
                    <a:p>
                      <a:pPr algn="ctr"/>
                      <a:r>
                        <a:rPr lang="it-IT" sz="1400" dirty="0" smtClean="0"/>
                        <a:t>€ 200.000</a:t>
                      </a:r>
                      <a:endParaRPr lang="it-IT" sz="1400" dirty="0"/>
                    </a:p>
                  </a:txBody>
                  <a:tcPr/>
                </a:tc>
                <a:tc>
                  <a:txBody>
                    <a:bodyPr/>
                    <a:lstStyle/>
                    <a:p>
                      <a:pPr algn="ctr"/>
                      <a:r>
                        <a:rPr lang="it-IT" sz="1400" dirty="0" smtClean="0"/>
                        <a:t>//</a:t>
                      </a:r>
                      <a:endParaRPr lang="it-IT" sz="1400" dirty="0"/>
                    </a:p>
                  </a:txBody>
                  <a:tcPr/>
                </a:tc>
                <a:tc>
                  <a:txBody>
                    <a:bodyPr/>
                    <a:lstStyle/>
                    <a:p>
                      <a:pPr algn="ctr"/>
                      <a:r>
                        <a:rPr lang="it-IT" sz="1400" dirty="0" smtClean="0"/>
                        <a:t>€ 200.000</a:t>
                      </a:r>
                      <a:endParaRPr lang="it-IT" sz="1400" dirty="0"/>
                    </a:p>
                  </a:txBody>
                  <a:tcPr/>
                </a:tc>
              </a:tr>
              <a:tr h="610217">
                <a:tc>
                  <a:txBody>
                    <a:bodyPr/>
                    <a:lstStyle/>
                    <a:p>
                      <a:r>
                        <a:rPr lang="it-IT" sz="1200" dirty="0" smtClean="0"/>
                        <a:t>Manutenzione strade 2022</a:t>
                      </a:r>
                    </a:p>
                    <a:p>
                      <a:r>
                        <a:rPr lang="it-IT" sz="900" dirty="0" smtClean="0"/>
                        <a:t>contributo ex  Legge di bilancio 2022 (L. 30/12/2021, n. 234) - art. 1, c.407</a:t>
                      </a:r>
                      <a:endParaRPr lang="it-IT" sz="900" dirty="0"/>
                    </a:p>
                  </a:txBody>
                  <a:tcPr/>
                </a:tc>
                <a:tc>
                  <a:txBody>
                    <a:bodyPr/>
                    <a:lstStyle/>
                    <a:p>
                      <a:pPr algn="ctr"/>
                      <a:endParaRPr lang="it-IT" sz="900" dirty="0" smtClean="0"/>
                    </a:p>
                    <a:p>
                      <a:pPr algn="ctr"/>
                      <a:r>
                        <a:rPr lang="it-IT" sz="1400" dirty="0" smtClean="0"/>
                        <a:t>€ 125.000</a:t>
                      </a:r>
                      <a:endParaRPr lang="it-IT" sz="1400" dirty="0"/>
                    </a:p>
                  </a:txBody>
                  <a:tcPr/>
                </a:tc>
                <a:tc>
                  <a:txBody>
                    <a:bodyPr/>
                    <a:lstStyle/>
                    <a:p>
                      <a:pPr algn="ctr"/>
                      <a:endParaRPr lang="it-IT" sz="900" dirty="0" smtClean="0"/>
                    </a:p>
                    <a:p>
                      <a:pPr algn="ctr"/>
                      <a:r>
                        <a:rPr lang="it-IT" sz="1400" dirty="0" smtClean="0"/>
                        <a:t>€ 200.000</a:t>
                      </a:r>
                      <a:endParaRPr lang="it-IT" sz="1400" dirty="0"/>
                    </a:p>
                  </a:txBody>
                  <a:tcPr/>
                </a:tc>
                <a:tc>
                  <a:txBody>
                    <a:bodyPr/>
                    <a:lstStyle/>
                    <a:p>
                      <a:pPr algn="ctr"/>
                      <a:endParaRPr lang="it-IT" sz="900" dirty="0" smtClean="0"/>
                    </a:p>
                    <a:p>
                      <a:pPr algn="ctr"/>
                      <a:r>
                        <a:rPr lang="it-IT" sz="1400" dirty="0" smtClean="0"/>
                        <a:t>€ 325.000</a:t>
                      </a:r>
                      <a:endParaRPr lang="it-IT" sz="1400" dirty="0"/>
                    </a:p>
                  </a:txBody>
                  <a:tcPr/>
                </a:tc>
              </a:tr>
              <a:tr h="802094">
                <a:tc>
                  <a:txBody>
                    <a:bodyPr/>
                    <a:lstStyle/>
                    <a:p>
                      <a:endParaRPr lang="it-IT" sz="1200" dirty="0"/>
                    </a:p>
                  </a:txBody>
                  <a:tcPr/>
                </a:tc>
                <a:tc>
                  <a:txBody>
                    <a:bodyPr/>
                    <a:lstStyle/>
                    <a:p>
                      <a:pPr algn="ctr"/>
                      <a:endParaRPr lang="it-IT" sz="1400" dirty="0"/>
                    </a:p>
                  </a:txBody>
                  <a:tcPr/>
                </a:tc>
                <a:tc>
                  <a:txBody>
                    <a:bodyPr/>
                    <a:lstStyle/>
                    <a:p>
                      <a:pPr algn="ctr"/>
                      <a:endParaRPr lang="it-IT" sz="1400" dirty="0"/>
                    </a:p>
                  </a:txBody>
                  <a:tcPr/>
                </a:tc>
                <a:tc>
                  <a:txBody>
                    <a:bodyPr/>
                    <a:lstStyle/>
                    <a:p>
                      <a:pPr algn="ctr"/>
                      <a:endParaRPr lang="it-IT" sz="1400" dirty="0"/>
                    </a:p>
                  </a:txBody>
                  <a:tcPr/>
                </a:tc>
              </a:tr>
            </a:tbl>
          </a:graphicData>
        </a:graphic>
      </p:graphicFrame>
    </p:spTree>
    <p:extLst>
      <p:ext uri="{BB962C8B-B14F-4D97-AF65-F5344CB8AC3E}">
        <p14:creationId xmlns:p14="http://schemas.microsoft.com/office/powerpoint/2010/main" val="1649466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 – PRINCIPI </a:t>
            </a:r>
            <a:endParaRPr lang="it-IT" sz="2800" spc="300" dirty="0">
              <a:latin typeface="Geometr212 Bk BT" panose="020B0604020204020204" pitchFamily="34" charset="0"/>
              <a:ea typeface="+mj-ea"/>
              <a:cs typeface="+mj-cs"/>
            </a:endParaRPr>
          </a:p>
        </p:txBody>
      </p:sp>
      <p:sp>
        <p:nvSpPr>
          <p:cNvPr id="11" name="Rettangolo 10"/>
          <p:cNvSpPr/>
          <p:nvPr/>
        </p:nvSpPr>
        <p:spPr>
          <a:xfrm>
            <a:off x="662152" y="1371600"/>
            <a:ext cx="74150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371600"/>
            <a:ext cx="7440881" cy="4876799"/>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dirty="0" smtClean="0">
                <a:solidFill>
                  <a:schemeClr val="tx1"/>
                </a:solidFill>
              </a:rPr>
              <a:t>I </a:t>
            </a:r>
            <a:r>
              <a:rPr lang="it-IT" dirty="0">
                <a:solidFill>
                  <a:schemeClr val="tx1"/>
                </a:solidFill>
              </a:rPr>
              <a:t>Comuni beneficiari </a:t>
            </a:r>
            <a:r>
              <a:rPr lang="it-IT" dirty="0" smtClean="0">
                <a:solidFill>
                  <a:schemeClr val="tx1"/>
                </a:solidFill>
              </a:rPr>
              <a:t>di </a:t>
            </a:r>
            <a:r>
              <a:rPr lang="it-IT" dirty="0">
                <a:solidFill>
                  <a:schemeClr val="tx1"/>
                </a:solidFill>
              </a:rPr>
              <a:t>risorse </a:t>
            </a:r>
            <a:r>
              <a:rPr lang="it-IT" dirty="0" smtClean="0">
                <a:solidFill>
                  <a:schemeClr val="tx1"/>
                </a:solidFill>
              </a:rPr>
              <a:t>PNRR sono </a:t>
            </a:r>
            <a:r>
              <a:rPr lang="it-IT" dirty="0">
                <a:solidFill>
                  <a:schemeClr val="tx1"/>
                </a:solidFill>
              </a:rPr>
              <a:t>tenuti al rispetto </a:t>
            </a:r>
            <a:r>
              <a:rPr lang="it-IT" dirty="0" smtClean="0">
                <a:solidFill>
                  <a:schemeClr val="tx1"/>
                </a:solidFill>
              </a:rPr>
              <a:t>delle disposizione impartite per </a:t>
            </a:r>
            <a:r>
              <a:rPr lang="it-IT" dirty="0">
                <a:solidFill>
                  <a:schemeClr val="tx1"/>
                </a:solidFill>
              </a:rPr>
              <a:t>la gestione, </a:t>
            </a:r>
            <a:r>
              <a:rPr lang="it-IT" dirty="0" smtClean="0">
                <a:solidFill>
                  <a:schemeClr val="tx1"/>
                </a:solidFill>
              </a:rPr>
              <a:t>il controllo e la </a:t>
            </a:r>
            <a:r>
              <a:rPr lang="it-IT" dirty="0">
                <a:solidFill>
                  <a:schemeClr val="tx1"/>
                </a:solidFill>
              </a:rPr>
              <a:t>valutazione della </a:t>
            </a:r>
            <a:r>
              <a:rPr lang="it-IT" dirty="0" smtClean="0">
                <a:solidFill>
                  <a:schemeClr val="tx1"/>
                </a:solidFill>
              </a:rPr>
              <a:t>misura:</a:t>
            </a:r>
          </a:p>
          <a:p>
            <a:pPr algn="l"/>
            <a:endParaRPr lang="it-IT" dirty="0">
              <a:solidFill>
                <a:schemeClr val="tx1"/>
              </a:solidFill>
            </a:endParaRPr>
          </a:p>
          <a:p>
            <a:pPr marL="457200" indent="-457200" algn="l">
              <a:buFontTx/>
              <a:buChar char="-"/>
            </a:pPr>
            <a:r>
              <a:rPr lang="it-IT" dirty="0" smtClean="0">
                <a:solidFill>
                  <a:schemeClr val="tx1"/>
                </a:solidFill>
              </a:rPr>
              <a:t>gli </a:t>
            </a:r>
            <a:r>
              <a:rPr lang="it-IT" dirty="0">
                <a:solidFill>
                  <a:schemeClr val="tx1"/>
                </a:solidFill>
              </a:rPr>
              <a:t>obblighi in materia di </a:t>
            </a:r>
            <a:r>
              <a:rPr lang="it-IT" b="1" dirty="0">
                <a:solidFill>
                  <a:schemeClr val="tx1"/>
                </a:solidFill>
              </a:rPr>
              <a:t>trasparenza amministrativa </a:t>
            </a:r>
            <a:r>
              <a:rPr lang="it-IT" dirty="0">
                <a:solidFill>
                  <a:schemeClr val="tx1"/>
                </a:solidFill>
              </a:rPr>
              <a:t>ex D.lgs. 25 maggio 2016, n. 97 e gli obblighi in materia di comunicazione e informazione previsti dall’art. 34 del Regolamento (UE) 2021/241, mediante l’inserimento dell’esplicita dichiarazione "finanziato dall'Unione europea - </a:t>
            </a:r>
            <a:r>
              <a:rPr lang="it-IT" dirty="0" err="1">
                <a:solidFill>
                  <a:schemeClr val="tx1"/>
                </a:solidFill>
              </a:rPr>
              <a:t>NextGenerationEU</a:t>
            </a:r>
            <a:r>
              <a:rPr lang="it-IT" dirty="0">
                <a:solidFill>
                  <a:schemeClr val="tx1"/>
                </a:solidFill>
              </a:rPr>
              <a:t>" all’interno della documentazione progettuale nonché la valorizzazione dell’emblema dell’Unione europea</a:t>
            </a:r>
            <a:r>
              <a:rPr lang="it-IT" dirty="0" smtClean="0">
                <a:solidFill>
                  <a:schemeClr val="tx1"/>
                </a:solidFill>
              </a:rPr>
              <a:t>;</a:t>
            </a:r>
          </a:p>
          <a:p>
            <a:pPr marL="457200" indent="-457200" algn="l">
              <a:buFontTx/>
              <a:buChar char="-"/>
            </a:pPr>
            <a:endParaRPr lang="it-IT" dirty="0">
              <a:solidFill>
                <a:schemeClr val="tx1"/>
              </a:solidFill>
            </a:endParaRPr>
          </a:p>
          <a:p>
            <a:pPr marL="457200" indent="-457200" algn="l">
              <a:buFontTx/>
              <a:buChar char="-"/>
            </a:pPr>
            <a:r>
              <a:rPr lang="it-IT" dirty="0" smtClean="0">
                <a:solidFill>
                  <a:schemeClr val="tx1"/>
                </a:solidFill>
              </a:rPr>
              <a:t>l’obbligo </a:t>
            </a:r>
            <a:r>
              <a:rPr lang="it-IT" dirty="0">
                <a:solidFill>
                  <a:schemeClr val="tx1"/>
                </a:solidFill>
              </a:rPr>
              <a:t>del rispetto del principio di </a:t>
            </a:r>
            <a:r>
              <a:rPr lang="it-IT" b="1" dirty="0">
                <a:solidFill>
                  <a:schemeClr val="tx1"/>
                </a:solidFill>
              </a:rPr>
              <a:t>non arrecare un danno significativo all’ambiente </a:t>
            </a:r>
            <a:r>
              <a:rPr lang="it-IT" dirty="0">
                <a:solidFill>
                  <a:schemeClr val="tx1"/>
                </a:solidFill>
              </a:rPr>
              <a:t>(</a:t>
            </a:r>
            <a:r>
              <a:rPr lang="it-IT" i="1" dirty="0">
                <a:solidFill>
                  <a:schemeClr val="tx1"/>
                </a:solidFill>
              </a:rPr>
              <a:t>DNSH, “Do no </a:t>
            </a:r>
            <a:r>
              <a:rPr lang="it-IT" i="1" dirty="0" err="1">
                <a:solidFill>
                  <a:schemeClr val="tx1"/>
                </a:solidFill>
              </a:rPr>
              <a:t>significant</a:t>
            </a:r>
            <a:r>
              <a:rPr lang="it-IT" i="1" dirty="0">
                <a:solidFill>
                  <a:schemeClr val="tx1"/>
                </a:solidFill>
              </a:rPr>
              <a:t> </a:t>
            </a:r>
            <a:r>
              <a:rPr lang="it-IT" i="1" dirty="0" err="1">
                <a:solidFill>
                  <a:schemeClr val="tx1"/>
                </a:solidFill>
              </a:rPr>
              <a:t>harm</a:t>
            </a:r>
            <a:r>
              <a:rPr lang="it-IT" dirty="0">
                <a:solidFill>
                  <a:schemeClr val="tx1"/>
                </a:solidFill>
              </a:rPr>
              <a:t>”) incardinato all’articolo 17 del Regolamento (UE) 2020/852</a:t>
            </a:r>
            <a:r>
              <a:rPr lang="it-IT" dirty="0" smtClean="0">
                <a:solidFill>
                  <a:schemeClr val="tx1"/>
                </a:solidFill>
              </a:rPr>
              <a:t>;</a:t>
            </a:r>
          </a:p>
          <a:p>
            <a:pPr marL="457200" indent="-457200" algn="l">
              <a:buFontTx/>
              <a:buChar char="-"/>
            </a:pPr>
            <a:endParaRPr lang="it-IT" dirty="0">
              <a:solidFill>
                <a:schemeClr val="tx1"/>
              </a:solidFill>
            </a:endParaRPr>
          </a:p>
          <a:p>
            <a:pPr marL="457200" indent="-457200" algn="l">
              <a:buFontTx/>
              <a:buChar char="-"/>
            </a:pPr>
            <a:r>
              <a:rPr lang="it-IT" dirty="0" smtClean="0">
                <a:solidFill>
                  <a:schemeClr val="tx1"/>
                </a:solidFill>
              </a:rPr>
              <a:t>l’obbligo </a:t>
            </a:r>
            <a:r>
              <a:rPr lang="it-IT" dirty="0">
                <a:solidFill>
                  <a:schemeClr val="tx1"/>
                </a:solidFill>
              </a:rPr>
              <a:t>del rispetto dei principi del </a:t>
            </a:r>
            <a:r>
              <a:rPr lang="it-IT" b="1" i="1" dirty="0" err="1">
                <a:solidFill>
                  <a:schemeClr val="tx1"/>
                </a:solidFill>
              </a:rPr>
              <a:t>Tagging</a:t>
            </a:r>
            <a:r>
              <a:rPr lang="it-IT" b="1" dirty="0">
                <a:solidFill>
                  <a:schemeClr val="tx1"/>
                </a:solidFill>
              </a:rPr>
              <a:t> clima e </a:t>
            </a:r>
            <a:r>
              <a:rPr lang="it-IT" b="1" dirty="0" smtClean="0">
                <a:solidFill>
                  <a:schemeClr val="tx1"/>
                </a:solidFill>
              </a:rPr>
              <a:t>digitale </a:t>
            </a:r>
            <a:r>
              <a:rPr lang="it-IT" dirty="0" smtClean="0">
                <a:solidFill>
                  <a:schemeClr val="tx1"/>
                </a:solidFill>
              </a:rPr>
              <a:t>(</a:t>
            </a:r>
            <a:r>
              <a:rPr lang="it-IT" dirty="0">
                <a:solidFill>
                  <a:schemeClr val="tx1"/>
                </a:solidFill>
              </a:rPr>
              <a:t>percentuale effettiva di contributo agli obiettivi climatici e </a:t>
            </a:r>
            <a:r>
              <a:rPr lang="it-IT" dirty="0" smtClean="0">
                <a:solidFill>
                  <a:schemeClr val="tx1"/>
                </a:solidFill>
              </a:rPr>
              <a:t>digitali cui devono essere destinate le risorse del PNRR), </a:t>
            </a:r>
            <a:r>
              <a:rPr lang="it-IT" dirty="0">
                <a:solidFill>
                  <a:schemeClr val="tx1"/>
                </a:solidFill>
              </a:rPr>
              <a:t>della parità di genere (</a:t>
            </a:r>
            <a:r>
              <a:rPr lang="it-IT" b="1" i="1" dirty="0">
                <a:solidFill>
                  <a:schemeClr val="tx1"/>
                </a:solidFill>
              </a:rPr>
              <a:t>Gender </a:t>
            </a:r>
            <a:r>
              <a:rPr lang="it-IT" b="1" i="1" dirty="0" err="1">
                <a:solidFill>
                  <a:schemeClr val="tx1"/>
                </a:solidFill>
              </a:rPr>
              <a:t>Equality</a:t>
            </a:r>
            <a:r>
              <a:rPr lang="it-IT" dirty="0">
                <a:solidFill>
                  <a:schemeClr val="tx1"/>
                </a:solidFill>
              </a:rPr>
              <a:t>), della protezione e valorizzazione dei giovani e del superamento dei divari territoriali</a:t>
            </a:r>
            <a:r>
              <a:rPr lang="it-IT" dirty="0" smtClean="0">
                <a:solidFill>
                  <a:schemeClr val="tx1"/>
                </a:solidFill>
              </a:rPr>
              <a:t>;</a:t>
            </a:r>
          </a:p>
          <a:p>
            <a:pPr marL="457200" indent="-457200" algn="l">
              <a:buFontTx/>
              <a:buChar char="-"/>
            </a:pPr>
            <a:endParaRPr lang="it-IT" dirty="0">
              <a:solidFill>
                <a:schemeClr val="tx1"/>
              </a:solidFill>
            </a:endParaRPr>
          </a:p>
          <a:p>
            <a:pPr marL="457200" indent="-457200" algn="l">
              <a:buFontTx/>
              <a:buChar char="-"/>
            </a:pPr>
            <a:r>
              <a:rPr lang="it-IT" dirty="0" smtClean="0">
                <a:solidFill>
                  <a:schemeClr val="tx1"/>
                </a:solidFill>
              </a:rPr>
              <a:t>gli </a:t>
            </a:r>
            <a:r>
              <a:rPr lang="it-IT" dirty="0">
                <a:solidFill>
                  <a:schemeClr val="tx1"/>
                </a:solidFill>
              </a:rPr>
              <a:t>obblighi in materia contabile, quali l’adozione di adeguate misure volte al rispetto del principio di </a:t>
            </a:r>
            <a:r>
              <a:rPr lang="it-IT" b="1" dirty="0">
                <a:solidFill>
                  <a:schemeClr val="tx1"/>
                </a:solidFill>
              </a:rPr>
              <a:t>sana gestione finanziaria</a:t>
            </a:r>
            <a:r>
              <a:rPr lang="it-IT" dirty="0">
                <a:solidFill>
                  <a:schemeClr val="tx1"/>
                </a:solidFill>
              </a:rPr>
              <a:t> secondo quanto disciplinato nel Regolamento finanziario (UE, </a:t>
            </a:r>
            <a:r>
              <a:rPr lang="it-IT" dirty="0" err="1">
                <a:solidFill>
                  <a:schemeClr val="tx1"/>
                </a:solidFill>
              </a:rPr>
              <a:t>Euratom</a:t>
            </a:r>
            <a:r>
              <a:rPr lang="it-IT" dirty="0">
                <a:solidFill>
                  <a:schemeClr val="tx1"/>
                </a:solidFill>
              </a:rPr>
              <a:t>) 2018/1046 e nell’art. 22 del Regolamento (UE) 2021/241, in particolare in materia di prevenzione dei conflitti di interessi, delle frodi, della corruzione e di recupero e restituzione dei fondi che sono stati indebitamente assegnati, attraverso l’adozione di un sistema di codificazione contabile adeguata e informatizzata per tutte le transazioni relative al progetto per assicurare la tracciabilità dell’utilizzo delle risorse del PNRR</a:t>
            </a:r>
            <a:r>
              <a:rPr lang="it-IT" dirty="0" smtClean="0">
                <a:solidFill>
                  <a:schemeClr val="tx1"/>
                </a:solidFill>
              </a:rPr>
              <a:t>;</a:t>
            </a:r>
          </a:p>
          <a:p>
            <a:pPr algn="l"/>
            <a:endParaRPr lang="it-IT" dirty="0">
              <a:solidFill>
                <a:schemeClr val="tx1"/>
              </a:solidFill>
            </a:endParaRPr>
          </a:p>
          <a:p>
            <a:pPr marL="457200" indent="-457200" algn="l">
              <a:buFontTx/>
              <a:buChar char="-"/>
            </a:pPr>
            <a:r>
              <a:rPr lang="it-IT" dirty="0" smtClean="0">
                <a:solidFill>
                  <a:schemeClr val="tx1"/>
                </a:solidFill>
              </a:rPr>
              <a:t>l’obbligo </a:t>
            </a:r>
            <a:r>
              <a:rPr lang="it-IT" dirty="0">
                <a:solidFill>
                  <a:schemeClr val="tx1"/>
                </a:solidFill>
              </a:rPr>
              <a:t>di comprovare il </a:t>
            </a:r>
            <a:r>
              <a:rPr lang="it-IT" b="1" dirty="0">
                <a:solidFill>
                  <a:schemeClr val="tx1"/>
                </a:solidFill>
              </a:rPr>
              <a:t>conseguimento dei </a:t>
            </a:r>
            <a:r>
              <a:rPr lang="it-IT" b="1" i="1" dirty="0">
                <a:solidFill>
                  <a:schemeClr val="tx1"/>
                </a:solidFill>
              </a:rPr>
              <a:t>target</a:t>
            </a:r>
            <a:r>
              <a:rPr lang="it-IT" b="1" dirty="0">
                <a:solidFill>
                  <a:schemeClr val="tx1"/>
                </a:solidFill>
              </a:rPr>
              <a:t> e dei </a:t>
            </a:r>
            <a:r>
              <a:rPr lang="it-IT" b="1" i="1" dirty="0" err="1">
                <a:solidFill>
                  <a:schemeClr val="tx1"/>
                </a:solidFill>
              </a:rPr>
              <a:t>milestone</a:t>
            </a:r>
            <a:r>
              <a:rPr lang="it-IT" dirty="0">
                <a:solidFill>
                  <a:schemeClr val="tx1"/>
                </a:solidFill>
              </a:rPr>
              <a:t> associati agli interventi con la produzione e l’imputazione nel sistema informatico della documentazione probatoria pertinente</a:t>
            </a:r>
            <a:r>
              <a:rPr lang="it-IT" dirty="0" smtClean="0">
                <a:solidFill>
                  <a:schemeClr val="tx1"/>
                </a:solidFill>
              </a:rPr>
              <a:t>.</a:t>
            </a:r>
          </a:p>
          <a:p>
            <a:pPr marL="457200" indent="-457200" algn="l">
              <a:buFontTx/>
              <a:buChar char="-"/>
            </a:pPr>
            <a:endParaRPr lang="it-IT" dirty="0">
              <a:solidFill>
                <a:schemeClr val="tx1"/>
              </a:solidFill>
            </a:endParaRPr>
          </a:p>
          <a:p>
            <a:endParaRPr lang="it-IT" sz="2000" dirty="0" smtClean="0"/>
          </a:p>
        </p:txBody>
      </p:sp>
    </p:spTree>
    <p:extLst>
      <p:ext uri="{BB962C8B-B14F-4D97-AF65-F5344CB8AC3E}">
        <p14:creationId xmlns:p14="http://schemas.microsoft.com/office/powerpoint/2010/main" val="320968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CasellaDiTesto 26"/>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STRATEGIE ALLA SCALA LOCALE</a:t>
            </a:r>
            <a:endParaRPr lang="it-IT" sz="2800" spc="300" dirty="0">
              <a:latin typeface="Geometr212 Bk BT" panose="020B0604020204020204" pitchFamily="34" charset="0"/>
              <a:ea typeface="+mj-ea"/>
              <a:cs typeface="+mj-cs"/>
            </a:endParaRPr>
          </a:p>
        </p:txBody>
      </p:sp>
      <p:sp>
        <p:nvSpPr>
          <p:cNvPr id="24" name="Rettangolo 23"/>
          <p:cNvSpPr/>
          <p:nvPr/>
        </p:nvSpPr>
        <p:spPr>
          <a:xfrm>
            <a:off x="662152" y="1371600"/>
            <a:ext cx="38336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b="1" dirty="0" smtClean="0">
                <a:solidFill>
                  <a:schemeClr val="tx1"/>
                </a:solidFill>
              </a:rPr>
              <a:t>Obiettivi declinati nel </a:t>
            </a:r>
            <a:r>
              <a:rPr lang="it-IT" sz="1200" b="1" dirty="0" smtClean="0">
                <a:solidFill>
                  <a:schemeClr val="tx1"/>
                </a:solidFill>
              </a:rPr>
              <a:t>Documento </a:t>
            </a:r>
            <a:r>
              <a:rPr lang="it-IT" sz="1200" b="1" dirty="0">
                <a:solidFill>
                  <a:schemeClr val="tx1"/>
                </a:solidFill>
              </a:rPr>
              <a:t>Unico di Programmazione </a:t>
            </a:r>
            <a:endParaRPr lang="it-IT" sz="1200" b="1" dirty="0" smtClean="0">
              <a:solidFill>
                <a:schemeClr val="tx1"/>
              </a:solidFill>
            </a:endParaRPr>
          </a:p>
          <a:p>
            <a:endParaRPr lang="it-IT" sz="1000" b="1" dirty="0" smtClean="0">
              <a:solidFill>
                <a:schemeClr val="tx1"/>
              </a:solidFill>
            </a:endParaRPr>
          </a:p>
          <a:p>
            <a:pPr marL="171450" indent="-171450">
              <a:buFontTx/>
              <a:buChar char="-"/>
            </a:pPr>
            <a:r>
              <a:rPr lang="it-IT" sz="1000" dirty="0" smtClean="0">
                <a:solidFill>
                  <a:schemeClr val="tx1"/>
                </a:solidFill>
              </a:rPr>
              <a:t>collaborazione</a:t>
            </a:r>
            <a:r>
              <a:rPr lang="it-IT" sz="1000" dirty="0">
                <a:solidFill>
                  <a:schemeClr val="tx1"/>
                </a:solidFill>
              </a:rPr>
              <a:t>;</a:t>
            </a:r>
          </a:p>
          <a:p>
            <a:pPr marL="171450" indent="-171450">
              <a:buFontTx/>
              <a:buChar char="-"/>
            </a:pPr>
            <a:r>
              <a:rPr lang="it-IT" sz="1000" dirty="0">
                <a:solidFill>
                  <a:schemeClr val="tx1"/>
                </a:solidFill>
              </a:rPr>
              <a:t>partecipazione civica</a:t>
            </a:r>
          </a:p>
          <a:p>
            <a:pPr marL="171450" indent="-171450">
              <a:buFontTx/>
              <a:buChar char="-"/>
            </a:pPr>
            <a:r>
              <a:rPr lang="it-IT" sz="1000" dirty="0">
                <a:solidFill>
                  <a:schemeClr val="tx1"/>
                </a:solidFill>
              </a:rPr>
              <a:t>sostenibilità, come elemento distintivo dell’azione amministrativa e come strumento per migliorare la qualità della vita dei cittadini, conciliando le esigenze di crescita produttiva e coinvolgendo tutti gli attori del territorio</a:t>
            </a:r>
          </a:p>
          <a:p>
            <a:r>
              <a:rPr lang="it-IT" sz="1000" dirty="0">
                <a:solidFill>
                  <a:schemeClr val="tx1"/>
                </a:solidFill>
              </a:rPr>
              <a:t>        In questo contesto le azioni prioritarie sono:</a:t>
            </a:r>
          </a:p>
          <a:p>
            <a:pPr marL="628650" lvl="1" indent="-171450">
              <a:buFontTx/>
              <a:buChar char="-"/>
            </a:pPr>
            <a:r>
              <a:rPr lang="it-IT" sz="1000" dirty="0">
                <a:solidFill>
                  <a:schemeClr val="tx1"/>
                </a:solidFill>
              </a:rPr>
              <a:t>sviluppo e miglioramento della mobilità leggera</a:t>
            </a:r>
          </a:p>
          <a:p>
            <a:pPr marL="628650" lvl="1" indent="-171450">
              <a:buFontTx/>
              <a:buChar char="-"/>
            </a:pPr>
            <a:r>
              <a:rPr lang="it-IT" sz="1000" dirty="0">
                <a:solidFill>
                  <a:schemeClr val="tx1"/>
                </a:solidFill>
              </a:rPr>
              <a:t>miglioramento della qualità del sistema dei trasporti con lo sviluppo di un sistema che incentivi mezzi a basso impatto ambientale e qualifichi i nodi di interscambio</a:t>
            </a:r>
          </a:p>
          <a:p>
            <a:pPr marL="628650" lvl="1" indent="-171450">
              <a:buFontTx/>
              <a:buChar char="-"/>
            </a:pPr>
            <a:r>
              <a:rPr lang="it-IT" sz="1000" dirty="0">
                <a:solidFill>
                  <a:schemeClr val="tx1"/>
                </a:solidFill>
              </a:rPr>
              <a:t>integrazione delle politiche urbanistico-edilizie con quelle di difesa del rischio idraulico, orientata alla tutela della risorsa idrica  ed al recupero di suolo</a:t>
            </a:r>
          </a:p>
          <a:p>
            <a:pPr marL="628650" lvl="1" indent="-171450">
              <a:buFontTx/>
              <a:buChar char="-"/>
            </a:pPr>
            <a:r>
              <a:rPr lang="it-IT" sz="1000" dirty="0">
                <a:solidFill>
                  <a:schemeClr val="tx1"/>
                </a:solidFill>
              </a:rPr>
              <a:t>attuazione del Contratto di Fiume Seveso puntando con determinazione alla bonifica ed alla qualità dell’acqua</a:t>
            </a:r>
          </a:p>
          <a:p>
            <a:pPr marL="628650" lvl="1" indent="-171450">
              <a:buFontTx/>
              <a:buChar char="-"/>
            </a:pPr>
            <a:r>
              <a:rPr lang="it-IT" sz="1000" dirty="0">
                <a:solidFill>
                  <a:schemeClr val="tx1"/>
                </a:solidFill>
              </a:rPr>
              <a:t>valorizzazione dei parchi cittadini e sovracomunali </a:t>
            </a:r>
          </a:p>
          <a:p>
            <a:pPr marL="628650" lvl="1" indent="-171450">
              <a:buFontTx/>
              <a:buChar char="-"/>
            </a:pPr>
            <a:r>
              <a:rPr lang="it-IT" sz="1000" dirty="0">
                <a:solidFill>
                  <a:schemeClr val="tx1"/>
                </a:solidFill>
              </a:rPr>
              <a:t>promozione di </a:t>
            </a:r>
            <a:r>
              <a:rPr lang="it-IT" sz="1000" i="1" dirty="0" err="1">
                <a:solidFill>
                  <a:schemeClr val="tx1"/>
                </a:solidFill>
              </a:rPr>
              <a:t>good</a:t>
            </a:r>
            <a:r>
              <a:rPr lang="it-IT" sz="1000" i="1" dirty="0">
                <a:solidFill>
                  <a:schemeClr val="tx1"/>
                </a:solidFill>
              </a:rPr>
              <a:t> </a:t>
            </a:r>
            <a:r>
              <a:rPr lang="it-IT" sz="1000" i="1" dirty="0" err="1">
                <a:solidFill>
                  <a:schemeClr val="tx1"/>
                </a:solidFill>
              </a:rPr>
              <a:t>practices</a:t>
            </a:r>
            <a:r>
              <a:rPr lang="it-IT" sz="1000" i="1" dirty="0">
                <a:solidFill>
                  <a:schemeClr val="tx1"/>
                </a:solidFill>
              </a:rPr>
              <a:t> </a:t>
            </a:r>
            <a:r>
              <a:rPr lang="it-IT" sz="1000" dirty="0">
                <a:solidFill>
                  <a:schemeClr val="tx1"/>
                </a:solidFill>
              </a:rPr>
              <a:t>per la riduzione della produzione di rifiuti e per implementare la raccolta differenziata con l’obiettivo dichiarato di rendere Paderno Dugnano </a:t>
            </a:r>
            <a:r>
              <a:rPr lang="it-IT" sz="1000" i="1" dirty="0">
                <a:solidFill>
                  <a:schemeClr val="tx1"/>
                </a:solidFill>
              </a:rPr>
              <a:t>Plastic Free</a:t>
            </a:r>
          </a:p>
          <a:p>
            <a:pPr marL="628650" lvl="1" indent="-171450">
              <a:buFontTx/>
              <a:buChar char="-"/>
            </a:pPr>
            <a:r>
              <a:rPr lang="it-IT" sz="1000" dirty="0">
                <a:solidFill>
                  <a:schemeClr val="tx1"/>
                </a:solidFill>
              </a:rPr>
              <a:t>attuazione del Patto dei Sindaci per il Clima &amp; l’Energia dell’UE (PAESC) implementando gli obiettivi comunitari su clima e energia</a:t>
            </a:r>
          </a:p>
          <a:p>
            <a:endParaRPr lang="it-IT" dirty="0"/>
          </a:p>
          <a:p>
            <a:pPr lvl="0"/>
            <a:endParaRPr lang="it-IT" dirty="0"/>
          </a:p>
        </p:txBody>
      </p:sp>
      <p:sp>
        <p:nvSpPr>
          <p:cNvPr id="25" name="Rettangolo 24"/>
          <p:cNvSpPr/>
          <p:nvPr/>
        </p:nvSpPr>
        <p:spPr>
          <a:xfrm>
            <a:off x="4648200" y="1371600"/>
            <a:ext cx="38336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chemeClr val="tx1"/>
                </a:solidFill>
              </a:rPr>
              <a:t>Nel mese di giugno 2020 è stato altresì assunto il </a:t>
            </a:r>
            <a:r>
              <a:rPr lang="it-IT" sz="1000" dirty="0" smtClean="0">
                <a:solidFill>
                  <a:schemeClr val="tx1"/>
                </a:solidFill>
              </a:rPr>
              <a:t>documento</a:t>
            </a:r>
          </a:p>
          <a:p>
            <a:r>
              <a:rPr lang="it-IT" sz="1000" dirty="0" smtClean="0">
                <a:solidFill>
                  <a:schemeClr val="tx1"/>
                </a:solidFill>
              </a:rPr>
              <a:t> </a:t>
            </a:r>
          </a:p>
          <a:p>
            <a:r>
              <a:rPr lang="it-IT" sz="1200" dirty="0" smtClean="0">
                <a:solidFill>
                  <a:schemeClr val="tx1"/>
                </a:solidFill>
              </a:rPr>
              <a:t>«</a:t>
            </a:r>
            <a:r>
              <a:rPr lang="it-IT" sz="1200" b="1" dirty="0">
                <a:solidFill>
                  <a:schemeClr val="tx1"/>
                </a:solidFill>
              </a:rPr>
              <a:t>Paderno Dugnano 2020-Per una ripresa in sicurezza che guarda al futuro</a:t>
            </a:r>
            <a:r>
              <a:rPr lang="it-IT" sz="1200" dirty="0">
                <a:solidFill>
                  <a:schemeClr val="tx1"/>
                </a:solidFill>
              </a:rPr>
              <a:t>» </a:t>
            </a:r>
            <a:endParaRPr lang="it-IT" sz="1200" dirty="0" smtClean="0">
              <a:solidFill>
                <a:schemeClr val="tx1"/>
              </a:solidFill>
            </a:endParaRPr>
          </a:p>
          <a:p>
            <a:endParaRPr lang="it-IT" sz="1000" dirty="0" smtClean="0">
              <a:solidFill>
                <a:schemeClr val="tx1"/>
              </a:solidFill>
            </a:endParaRPr>
          </a:p>
          <a:p>
            <a:r>
              <a:rPr lang="it-IT" sz="1000" dirty="0" smtClean="0">
                <a:solidFill>
                  <a:schemeClr val="tx1"/>
                </a:solidFill>
              </a:rPr>
              <a:t>specificatamente </a:t>
            </a:r>
            <a:r>
              <a:rPr lang="it-IT" sz="1000" dirty="0">
                <a:solidFill>
                  <a:schemeClr val="tx1"/>
                </a:solidFill>
              </a:rPr>
              <a:t>orientato a delineare le strategie dell’Ente da perseguire in questa stagione di costruzione degli scenari post-pandemici. </a:t>
            </a:r>
            <a:endParaRPr lang="it-IT" sz="1000" dirty="0" smtClean="0">
              <a:solidFill>
                <a:schemeClr val="tx1"/>
              </a:solidFill>
            </a:endParaRPr>
          </a:p>
          <a:p>
            <a:r>
              <a:rPr lang="it-IT" sz="1000" dirty="0" smtClean="0">
                <a:solidFill>
                  <a:schemeClr val="tx1"/>
                </a:solidFill>
              </a:rPr>
              <a:t>In </a:t>
            </a:r>
            <a:r>
              <a:rPr lang="it-IT" sz="1000" dirty="0">
                <a:solidFill>
                  <a:schemeClr val="tx1"/>
                </a:solidFill>
              </a:rPr>
              <a:t>un contesto incerto ed in continua evoluzione, si è sentita l’esigenza di definire obiettivi che accompagnassero nella costruzione di un nuova ordinarietà sostenibile da un punto di vista sociale, produttivo, economico ed </a:t>
            </a:r>
            <a:r>
              <a:rPr lang="it-IT" sz="1000" dirty="0" smtClean="0">
                <a:solidFill>
                  <a:schemeClr val="tx1"/>
                </a:solidFill>
              </a:rPr>
              <a:t>ambientale</a:t>
            </a:r>
          </a:p>
          <a:p>
            <a:endParaRPr lang="it-IT" sz="1000" dirty="0">
              <a:solidFill>
                <a:schemeClr val="tx1"/>
              </a:solidFill>
            </a:endParaRPr>
          </a:p>
          <a:p>
            <a:r>
              <a:rPr lang="it-IT" sz="1000" dirty="0">
                <a:solidFill>
                  <a:schemeClr val="tx1"/>
                </a:solidFill>
              </a:rPr>
              <a:t>In quest’ottica si è puntato su un processo di riorganizzazione della città che ridefinisca l’uso degli spazi pubblici, favorisca gli spostamenti non inquinanti, lo sviluppo di  iniziative educative, ricreative e culturali, commerciali e di servizio, che permettano la socializzazione pur nei distanziamenti necessari.</a:t>
            </a:r>
          </a:p>
          <a:p>
            <a:endParaRPr lang="it-IT" dirty="0"/>
          </a:p>
          <a:p>
            <a:pPr lvl="0"/>
            <a:endParaRPr lang="it-IT" dirty="0"/>
          </a:p>
        </p:txBody>
      </p:sp>
    </p:spTree>
    <p:extLst>
      <p:ext uri="{BB962C8B-B14F-4D97-AF65-F5344CB8AC3E}">
        <p14:creationId xmlns:p14="http://schemas.microsoft.com/office/powerpoint/2010/main" val="2707898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454967"/>
            <a:ext cx="7558217" cy="461665"/>
          </a:xfrm>
          <a:prstGeom prst="rect">
            <a:avLst/>
          </a:prstGeom>
          <a:noFill/>
        </p:spPr>
        <p:txBody>
          <a:bodyPr wrap="square" rtlCol="0">
            <a:spAutoFit/>
          </a:bodyPr>
          <a:lstStyle/>
          <a:p>
            <a:r>
              <a:rPr lang="it-IT" sz="2400" spc="300" dirty="0" smtClean="0">
                <a:latin typeface="Geometr212 Bk BT" panose="020B0604020204020204" pitchFamily="34" charset="0"/>
                <a:ea typeface="+mj-ea"/>
                <a:cs typeface="+mj-cs"/>
              </a:rPr>
              <a:t>PNRR - GOVERNANCE</a:t>
            </a:r>
            <a:endParaRPr lang="it-IT" sz="2400" spc="300" dirty="0">
              <a:latin typeface="Geometr212 Bk BT" panose="020B0604020204020204" pitchFamily="34" charset="0"/>
              <a:ea typeface="+mj-ea"/>
              <a:cs typeface="+mj-cs"/>
            </a:endParaRPr>
          </a:p>
        </p:txBody>
      </p:sp>
      <p:sp>
        <p:nvSpPr>
          <p:cNvPr id="11" name="Rettangolo 10"/>
          <p:cNvSpPr/>
          <p:nvPr/>
        </p:nvSpPr>
        <p:spPr>
          <a:xfrm>
            <a:off x="662152" y="990600"/>
            <a:ext cx="7415048" cy="525780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071939"/>
            <a:ext cx="7440881" cy="503291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1200" dirty="0">
                <a:solidFill>
                  <a:schemeClr val="tx1"/>
                </a:solidFill>
              </a:rPr>
              <a:t>La responsabilità di indirizzo del Piano è assegnata alla Presidenza del Consiglio dei </a:t>
            </a:r>
            <a:r>
              <a:rPr lang="it-IT" sz="1200" dirty="0" smtClean="0">
                <a:solidFill>
                  <a:schemeClr val="tx1"/>
                </a:solidFill>
              </a:rPr>
              <a:t>Ministri che la esercita attraverso:</a:t>
            </a:r>
            <a:endParaRPr lang="it-IT" sz="1200" dirty="0">
              <a:solidFill>
                <a:schemeClr val="tx1"/>
              </a:solidFill>
            </a:endParaRPr>
          </a:p>
          <a:p>
            <a:pPr marL="171450" indent="-171450" algn="l">
              <a:buFontTx/>
              <a:buChar char="-"/>
            </a:pPr>
            <a:r>
              <a:rPr lang="it-IT" sz="1200" dirty="0" smtClean="0">
                <a:solidFill>
                  <a:schemeClr val="tx1"/>
                </a:solidFill>
              </a:rPr>
              <a:t>una</a:t>
            </a:r>
            <a:r>
              <a:rPr lang="it-IT" sz="1200" dirty="0">
                <a:solidFill>
                  <a:schemeClr val="tx1"/>
                </a:solidFill>
              </a:rPr>
              <a:t> </a:t>
            </a:r>
            <a:r>
              <a:rPr lang="it-IT" sz="1200" b="1" dirty="0">
                <a:solidFill>
                  <a:schemeClr val="tx1"/>
                </a:solidFill>
              </a:rPr>
              <a:t>Cabina di regia</a:t>
            </a:r>
            <a:r>
              <a:rPr lang="it-IT" sz="1200" dirty="0">
                <a:solidFill>
                  <a:schemeClr val="tx1"/>
                </a:solidFill>
              </a:rPr>
              <a:t>, presieduta dal Presidente del Consiglio dei Ministri, con poteri di indirizzo, impulso e coordinamento generale sull’attuazione degli interventi del </a:t>
            </a:r>
            <a:r>
              <a:rPr lang="it-IT" sz="1200" dirty="0" smtClean="0">
                <a:solidFill>
                  <a:schemeClr val="tx1"/>
                </a:solidFill>
              </a:rPr>
              <a:t>PNRR</a:t>
            </a:r>
          </a:p>
          <a:p>
            <a:pPr marL="171450" indent="-171450" algn="l">
              <a:buFontTx/>
              <a:buChar char="-"/>
            </a:pPr>
            <a:r>
              <a:rPr lang="it-IT" sz="1200" dirty="0" smtClean="0">
                <a:solidFill>
                  <a:schemeClr val="tx1"/>
                </a:solidFill>
              </a:rPr>
              <a:t>una</a:t>
            </a:r>
            <a:r>
              <a:rPr lang="it-IT" sz="1200" dirty="0">
                <a:solidFill>
                  <a:schemeClr val="tx1"/>
                </a:solidFill>
              </a:rPr>
              <a:t> </a:t>
            </a:r>
            <a:r>
              <a:rPr lang="it-IT" sz="1200" b="1" dirty="0">
                <a:solidFill>
                  <a:schemeClr val="tx1"/>
                </a:solidFill>
              </a:rPr>
              <a:t>Segreteria tecnica</a:t>
            </a:r>
            <a:r>
              <a:rPr lang="it-IT" sz="1200" dirty="0">
                <a:solidFill>
                  <a:schemeClr val="tx1"/>
                </a:solidFill>
              </a:rPr>
              <a:t> presso la Presidenza del Consiglio dei Ministri che supporta le attività della Cabina di regia, la cui durata temporanea è superiore a quella del Governo che la istituisce e si protrae fino al completamento del PNRR entro il 31 dicembre </a:t>
            </a:r>
            <a:r>
              <a:rPr lang="it-IT" sz="1200" dirty="0" smtClean="0">
                <a:solidFill>
                  <a:schemeClr val="tx1"/>
                </a:solidFill>
              </a:rPr>
              <a:t>2026</a:t>
            </a:r>
            <a:r>
              <a:rPr lang="it-IT" sz="1200" dirty="0">
                <a:solidFill>
                  <a:schemeClr val="tx1"/>
                </a:solidFill>
              </a:rPr>
              <a:t/>
            </a:r>
            <a:br>
              <a:rPr lang="it-IT" sz="1200" dirty="0">
                <a:solidFill>
                  <a:schemeClr val="tx1"/>
                </a:solidFill>
              </a:rPr>
            </a:br>
            <a:r>
              <a:rPr lang="it-IT" sz="1200" dirty="0" smtClean="0">
                <a:solidFill>
                  <a:schemeClr val="tx1"/>
                </a:solidFill>
              </a:rPr>
              <a:t>- un’</a:t>
            </a:r>
            <a:r>
              <a:rPr lang="it-IT" sz="1200" b="1" dirty="0" smtClean="0">
                <a:solidFill>
                  <a:schemeClr val="tx1"/>
                </a:solidFill>
              </a:rPr>
              <a:t>Unità </a:t>
            </a:r>
            <a:r>
              <a:rPr lang="it-IT" sz="1200" b="1" dirty="0">
                <a:solidFill>
                  <a:schemeClr val="tx1"/>
                </a:solidFill>
              </a:rPr>
              <a:t>per la razionalizzazione e il miglioramento dell’efficacia della regolazione</a:t>
            </a:r>
            <a:r>
              <a:rPr lang="it-IT" sz="1200" dirty="0">
                <a:solidFill>
                  <a:schemeClr val="tx1"/>
                </a:solidFill>
              </a:rPr>
              <a:t>, con l’obiettivo di superare gli ostacoli normativi, regolamentari e burocratici che possono rallentare l’attuazione del </a:t>
            </a:r>
            <a:r>
              <a:rPr lang="it-IT" sz="1200" dirty="0" smtClean="0">
                <a:solidFill>
                  <a:schemeClr val="tx1"/>
                </a:solidFill>
              </a:rPr>
              <a:t>Piano</a:t>
            </a:r>
          </a:p>
          <a:p>
            <a:pPr marL="171450" indent="-171450" algn="l">
              <a:buFontTx/>
              <a:buChar char="-"/>
            </a:pPr>
            <a:r>
              <a:rPr lang="it-IT" sz="1200" dirty="0" smtClean="0">
                <a:solidFill>
                  <a:schemeClr val="tx1"/>
                </a:solidFill>
              </a:rPr>
              <a:t>un</a:t>
            </a:r>
            <a:r>
              <a:rPr lang="it-IT" sz="1200" dirty="0">
                <a:solidFill>
                  <a:schemeClr val="tx1"/>
                </a:solidFill>
              </a:rPr>
              <a:t> </a:t>
            </a:r>
            <a:r>
              <a:rPr lang="it-IT" sz="1200" b="1" dirty="0">
                <a:solidFill>
                  <a:schemeClr val="tx1"/>
                </a:solidFill>
              </a:rPr>
              <a:t>Tavolo permanente per il partenariato economico, sociale e territoriale</a:t>
            </a:r>
            <a:r>
              <a:rPr lang="it-IT" sz="1200" dirty="0">
                <a:solidFill>
                  <a:schemeClr val="tx1"/>
                </a:solidFill>
              </a:rPr>
              <a:t> composto da rappresentanti delle parti sociali, del Governo, delle Regioni, delle Province autonome, degli Enti locali, di Roma capitale, delle categorie produttive e sociali, del sistema dell’università e della ricerca, della società civile e delle organizzazioni della cittadinanza </a:t>
            </a:r>
            <a:r>
              <a:rPr lang="it-IT" sz="1200" dirty="0" smtClean="0">
                <a:solidFill>
                  <a:schemeClr val="tx1"/>
                </a:solidFill>
              </a:rPr>
              <a:t>attiva</a:t>
            </a:r>
            <a:r>
              <a:rPr lang="it-IT" sz="1200" dirty="0">
                <a:solidFill>
                  <a:schemeClr val="tx1"/>
                </a:solidFill>
              </a:rPr>
              <a:t/>
            </a:r>
            <a:br>
              <a:rPr lang="it-IT" sz="1200" dirty="0">
                <a:solidFill>
                  <a:schemeClr val="tx1"/>
                </a:solidFill>
              </a:rPr>
            </a:br>
            <a:endParaRPr lang="it-IT" sz="1200" dirty="0" smtClean="0">
              <a:solidFill>
                <a:schemeClr val="tx1"/>
              </a:solidFill>
            </a:endParaRPr>
          </a:p>
          <a:p>
            <a:pPr algn="l"/>
            <a:r>
              <a:rPr lang="it-IT" sz="1200" dirty="0" smtClean="0">
                <a:solidFill>
                  <a:schemeClr val="tx1"/>
                </a:solidFill>
              </a:rPr>
              <a:t>Il </a:t>
            </a:r>
            <a:r>
              <a:rPr lang="it-IT" sz="1200" dirty="0">
                <a:solidFill>
                  <a:schemeClr val="tx1"/>
                </a:solidFill>
              </a:rPr>
              <a:t>monitoraggio e la rendicontazione del Piano sono affidati al </a:t>
            </a:r>
            <a:r>
              <a:rPr lang="it-IT" sz="1200" b="1" dirty="0">
                <a:solidFill>
                  <a:schemeClr val="tx1"/>
                </a:solidFill>
              </a:rPr>
              <a:t>Servizio centrale per il PNRR</a:t>
            </a:r>
            <a:r>
              <a:rPr lang="it-IT" sz="1200" dirty="0">
                <a:solidFill>
                  <a:schemeClr val="tx1"/>
                </a:solidFill>
              </a:rPr>
              <a:t>, istituito presso il Ministero dell’economia e delle finanze (MEF), che rappresenta il punto di contatto nazionale con la Commissione europea per l’attuazione del Piano.</a:t>
            </a:r>
          </a:p>
          <a:p>
            <a:pPr algn="l"/>
            <a:r>
              <a:rPr lang="it-IT" sz="1200" dirty="0" smtClean="0">
                <a:solidFill>
                  <a:schemeClr val="tx1"/>
                </a:solidFill>
              </a:rPr>
              <a:t>Presso il MEF </a:t>
            </a:r>
            <a:r>
              <a:rPr lang="it-IT" sz="1200" dirty="0">
                <a:solidFill>
                  <a:schemeClr val="tx1"/>
                </a:solidFill>
              </a:rPr>
              <a:t>è istituito un </a:t>
            </a:r>
            <a:r>
              <a:rPr lang="it-IT" sz="1200" b="1" dirty="0">
                <a:solidFill>
                  <a:schemeClr val="tx1"/>
                </a:solidFill>
              </a:rPr>
              <a:t>ufficio dirigenziale presso la Ragioneria dello Stato</a:t>
            </a:r>
            <a:r>
              <a:rPr lang="it-IT" sz="1200" dirty="0">
                <a:solidFill>
                  <a:schemeClr val="tx1"/>
                </a:solidFill>
              </a:rPr>
              <a:t> con funzioni di audit del PNRR e di monitoraggio anticorruzione</a:t>
            </a:r>
            <a:r>
              <a:rPr lang="it-IT" sz="1200" dirty="0" smtClean="0">
                <a:solidFill>
                  <a:schemeClr val="tx1"/>
                </a:solidFill>
              </a:rPr>
              <a:t>.</a:t>
            </a:r>
          </a:p>
          <a:p>
            <a:pPr algn="l"/>
            <a:endParaRPr lang="it-IT" sz="1200" dirty="0">
              <a:solidFill>
                <a:schemeClr val="tx1"/>
              </a:solidFill>
            </a:endParaRPr>
          </a:p>
          <a:p>
            <a:pPr algn="l"/>
            <a:r>
              <a:rPr lang="it-IT" sz="1200" b="1" dirty="0">
                <a:solidFill>
                  <a:schemeClr val="tx1"/>
                </a:solidFill>
              </a:rPr>
              <a:t>Ogni Amministrazione centrale</a:t>
            </a:r>
            <a:r>
              <a:rPr lang="it-IT" sz="1200" dirty="0">
                <a:solidFill>
                  <a:schemeClr val="tx1"/>
                </a:solidFill>
              </a:rPr>
              <a:t> titolare di interventi previsti dal PNRR individua (o costituisce ex novo) una </a:t>
            </a:r>
            <a:r>
              <a:rPr lang="it-IT" sz="1200" b="1" dirty="0">
                <a:solidFill>
                  <a:schemeClr val="tx1"/>
                </a:solidFill>
              </a:rPr>
              <a:t>struttura di coordinamento</a:t>
            </a:r>
            <a:r>
              <a:rPr lang="it-IT" sz="1200" dirty="0">
                <a:solidFill>
                  <a:schemeClr val="tx1"/>
                </a:solidFill>
              </a:rPr>
              <a:t> che agisce come punto di contatto con il Servizio centrale per il PNRR.</a:t>
            </a:r>
          </a:p>
          <a:p>
            <a:pPr algn="l"/>
            <a:endParaRPr lang="it-IT" sz="1200" dirty="0" smtClean="0">
              <a:solidFill>
                <a:schemeClr val="tx1"/>
              </a:solidFill>
            </a:endParaRPr>
          </a:p>
          <a:p>
            <a:pPr algn="l"/>
            <a:r>
              <a:rPr lang="it-IT" sz="1200" dirty="0" smtClean="0">
                <a:solidFill>
                  <a:schemeClr val="tx1"/>
                </a:solidFill>
              </a:rPr>
              <a:t>Alla </a:t>
            </a:r>
            <a:r>
              <a:rPr lang="it-IT" sz="1200" dirty="0">
                <a:solidFill>
                  <a:schemeClr val="tx1"/>
                </a:solidFill>
              </a:rPr>
              <a:t>realizzazione operativa degli interventi previsti dal PNRR provvedono i singoli </a:t>
            </a:r>
            <a:r>
              <a:rPr lang="it-IT" sz="1200" b="1" dirty="0">
                <a:solidFill>
                  <a:schemeClr val="tx1"/>
                </a:solidFill>
              </a:rPr>
              <a:t>soggetti attuatori</a:t>
            </a:r>
            <a:r>
              <a:rPr lang="it-IT" sz="1200" dirty="0">
                <a:solidFill>
                  <a:schemeClr val="tx1"/>
                </a:solidFill>
              </a:rPr>
              <a:t>: </a:t>
            </a:r>
            <a:endParaRPr lang="it-IT" sz="1200" dirty="0" smtClean="0">
              <a:solidFill>
                <a:schemeClr val="tx1"/>
              </a:solidFill>
            </a:endParaRPr>
          </a:p>
          <a:p>
            <a:pPr algn="l"/>
            <a:r>
              <a:rPr lang="it-IT" sz="1200" dirty="0" smtClean="0">
                <a:solidFill>
                  <a:schemeClr val="tx1"/>
                </a:solidFill>
              </a:rPr>
              <a:t>le </a:t>
            </a:r>
            <a:r>
              <a:rPr lang="it-IT" sz="1200" dirty="0">
                <a:solidFill>
                  <a:schemeClr val="tx1"/>
                </a:solidFill>
              </a:rPr>
              <a:t>Amministrazioni centrali, le Regioni e le Province autonome e gli enti locali, sulla base delle specifiche competenze istituzionali o della diversa titolarità degli interventi definita nel PNRR.</a:t>
            </a:r>
          </a:p>
          <a:p>
            <a:pPr algn="l"/>
            <a:endParaRPr lang="it-IT" sz="800" dirty="0" smtClean="0">
              <a:solidFill>
                <a:schemeClr val="tx1"/>
              </a:solidFill>
            </a:endParaRPr>
          </a:p>
        </p:txBody>
      </p:sp>
    </p:spTree>
    <p:extLst>
      <p:ext uri="{BB962C8B-B14F-4D97-AF65-F5344CB8AC3E}">
        <p14:creationId xmlns:p14="http://schemas.microsoft.com/office/powerpoint/2010/main" val="1982423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 – TARGET E MILESTONE</a:t>
            </a:r>
            <a:endParaRPr lang="it-IT" sz="2800" spc="300" dirty="0">
              <a:latin typeface="Geometr212 Bk BT" panose="020B0604020204020204" pitchFamily="34" charset="0"/>
              <a:ea typeface="+mj-ea"/>
              <a:cs typeface="+mj-cs"/>
            </a:endParaRPr>
          </a:p>
        </p:txBody>
      </p:sp>
      <p:sp>
        <p:nvSpPr>
          <p:cNvPr id="11" name="Rettangolo 10"/>
          <p:cNvSpPr/>
          <p:nvPr/>
        </p:nvSpPr>
        <p:spPr>
          <a:xfrm>
            <a:off x="662152" y="1371600"/>
            <a:ext cx="74150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516977"/>
            <a:ext cx="7440881" cy="4587875"/>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t-IT" dirty="0" smtClean="0">
              <a:solidFill>
                <a:schemeClr val="tx1"/>
              </a:solidFill>
            </a:endParaRPr>
          </a:p>
          <a:p>
            <a:pPr algn="l"/>
            <a:r>
              <a:rPr lang="it-IT" dirty="0" smtClean="0">
                <a:solidFill>
                  <a:schemeClr val="tx1"/>
                </a:solidFill>
              </a:rPr>
              <a:t>Al </a:t>
            </a:r>
            <a:r>
              <a:rPr lang="it-IT" dirty="0">
                <a:solidFill>
                  <a:schemeClr val="tx1"/>
                </a:solidFill>
              </a:rPr>
              <a:t>fine di salvaguardare il conseguimento di </a:t>
            </a:r>
            <a:r>
              <a:rPr lang="it-IT" dirty="0" err="1">
                <a:solidFill>
                  <a:schemeClr val="tx1"/>
                </a:solidFill>
              </a:rPr>
              <a:t>milestone</a:t>
            </a:r>
            <a:r>
              <a:rPr lang="it-IT" dirty="0">
                <a:solidFill>
                  <a:schemeClr val="tx1"/>
                </a:solidFill>
              </a:rPr>
              <a:t> e target definiti nel </a:t>
            </a:r>
            <a:r>
              <a:rPr lang="it-IT" dirty="0" smtClean="0">
                <a:solidFill>
                  <a:schemeClr val="tx1"/>
                </a:solidFill>
              </a:rPr>
              <a:t>PNRR </a:t>
            </a:r>
            <a:r>
              <a:rPr lang="it-IT" b="1" dirty="0" smtClean="0">
                <a:solidFill>
                  <a:schemeClr val="tx1"/>
                </a:solidFill>
              </a:rPr>
              <a:t>l’articolo </a:t>
            </a:r>
            <a:r>
              <a:rPr lang="it-IT" b="1" dirty="0">
                <a:solidFill>
                  <a:schemeClr val="tx1"/>
                </a:solidFill>
              </a:rPr>
              <a:t>8, comma 5 del decreto-legge 31 maggio 2021, n. 77 (l. di conversione n. 108/2021</a:t>
            </a:r>
            <a:r>
              <a:rPr lang="it-IT" b="1" dirty="0" smtClean="0">
                <a:solidFill>
                  <a:schemeClr val="tx1"/>
                </a:solidFill>
              </a:rPr>
              <a:t>) </a:t>
            </a:r>
            <a:r>
              <a:rPr lang="it-IT" dirty="0">
                <a:solidFill>
                  <a:schemeClr val="tx1"/>
                </a:solidFill>
              </a:rPr>
              <a:t>prevede che nei bandi, negli avvisi e negli altri dispositivi per la selezione dei progetti e per l’assegnazione delle risorse sia previsto l'obbligo di conseguimento di target e </a:t>
            </a:r>
            <a:r>
              <a:rPr lang="it-IT" dirty="0" err="1">
                <a:solidFill>
                  <a:schemeClr val="tx1"/>
                </a:solidFill>
              </a:rPr>
              <a:t>milestone</a:t>
            </a:r>
            <a:r>
              <a:rPr lang="it-IT" dirty="0">
                <a:solidFill>
                  <a:schemeClr val="tx1"/>
                </a:solidFill>
              </a:rPr>
              <a:t> con eventuale previsione di clausole di riduzione o revoca dei contributi in caso di mancato raggiungimento degli obiettivi previsti nei tempi assegnati e di riassegnazione delle somme per lo scorrimento delle graduatorie formatesi in seguito alla presentazione delle relative domande ammesse al contributo, fino alla concorrenza delle risorse economiche previste per i singoli bandi, compatibilmente con i vincoli assunti con l’Unione europea</a:t>
            </a:r>
            <a:r>
              <a:rPr lang="it-IT" dirty="0" smtClean="0">
                <a:solidFill>
                  <a:schemeClr val="tx1"/>
                </a:solidFill>
              </a:rPr>
              <a:t>.</a:t>
            </a:r>
          </a:p>
          <a:p>
            <a:pPr algn="l"/>
            <a:endParaRPr lang="it-IT" dirty="0" smtClean="0">
              <a:solidFill>
                <a:schemeClr val="tx1"/>
              </a:solidFill>
            </a:endParaRPr>
          </a:p>
          <a:p>
            <a:pPr algn="l"/>
            <a:r>
              <a:rPr lang="it-IT" dirty="0" smtClean="0">
                <a:solidFill>
                  <a:schemeClr val="tx1"/>
                </a:solidFill>
              </a:rPr>
              <a:t>In </a:t>
            </a:r>
            <a:r>
              <a:rPr lang="it-IT" dirty="0">
                <a:solidFill>
                  <a:schemeClr val="tx1"/>
                </a:solidFill>
              </a:rPr>
              <a:t>caso di ritardi attuativi dovuti a negligenza o prolungata inattività, l’Amministrazione centrale titolare di interventi può avviare un procedimento di revoca del finanziamento </a:t>
            </a:r>
            <a:r>
              <a:rPr lang="it-IT" dirty="0" smtClean="0">
                <a:solidFill>
                  <a:schemeClr val="tx1"/>
                </a:solidFill>
              </a:rPr>
              <a:t>ottenuto.</a:t>
            </a:r>
            <a:endParaRPr lang="it-IT" sz="2000" dirty="0" smtClean="0">
              <a:solidFill>
                <a:schemeClr val="tx1"/>
              </a:solidFill>
            </a:endParaRPr>
          </a:p>
          <a:p>
            <a:endParaRPr lang="it-IT" sz="2000" dirty="0" smtClean="0"/>
          </a:p>
        </p:txBody>
      </p:sp>
    </p:spTree>
    <p:extLst>
      <p:ext uri="{BB962C8B-B14F-4D97-AF65-F5344CB8AC3E}">
        <p14:creationId xmlns:p14="http://schemas.microsoft.com/office/powerpoint/2010/main" val="3583942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 – TARGET E MILESTONE</a:t>
            </a:r>
            <a:endParaRPr lang="it-IT" sz="2800" spc="300" dirty="0">
              <a:latin typeface="Geometr212 Bk BT" panose="020B0604020204020204" pitchFamily="34" charset="0"/>
              <a:ea typeface="+mj-ea"/>
              <a:cs typeface="+mj-cs"/>
            </a:endParaRPr>
          </a:p>
        </p:txBody>
      </p:sp>
      <p:sp>
        <p:nvSpPr>
          <p:cNvPr id="11" name="Rettangolo 10"/>
          <p:cNvSpPr/>
          <p:nvPr/>
        </p:nvSpPr>
        <p:spPr>
          <a:xfrm>
            <a:off x="662152" y="1371600"/>
            <a:ext cx="74150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516977"/>
            <a:ext cx="7440881" cy="45878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t-IT" sz="1600" dirty="0" smtClean="0">
              <a:solidFill>
                <a:schemeClr val="tx1"/>
              </a:solidFill>
            </a:endParaRPr>
          </a:p>
          <a:p>
            <a:pPr algn="l"/>
            <a:r>
              <a:rPr lang="it-IT" sz="1600" dirty="0" smtClean="0">
                <a:solidFill>
                  <a:schemeClr val="tx1"/>
                </a:solidFill>
              </a:rPr>
              <a:t>Per le linee di finanziamento PNRR assegnate alla data odierna, al </a:t>
            </a:r>
            <a:r>
              <a:rPr lang="it-IT" sz="1600" dirty="0">
                <a:solidFill>
                  <a:schemeClr val="tx1"/>
                </a:solidFill>
              </a:rPr>
              <a:t>fine di assicurare il rispetto degli obiettivi intermedi e finali (</a:t>
            </a:r>
            <a:r>
              <a:rPr lang="it-IT" sz="1600" dirty="0" err="1">
                <a:solidFill>
                  <a:schemeClr val="tx1"/>
                </a:solidFill>
              </a:rPr>
              <a:t>milestone</a:t>
            </a:r>
            <a:r>
              <a:rPr lang="it-IT" sz="1600" dirty="0">
                <a:solidFill>
                  <a:schemeClr val="tx1"/>
                </a:solidFill>
              </a:rPr>
              <a:t> e target), </a:t>
            </a:r>
            <a:endParaRPr lang="it-IT" sz="1600" dirty="0" smtClean="0">
              <a:solidFill>
                <a:schemeClr val="tx1"/>
              </a:solidFill>
            </a:endParaRPr>
          </a:p>
          <a:p>
            <a:pPr algn="l"/>
            <a:r>
              <a:rPr lang="it-IT" sz="1600" dirty="0" smtClean="0">
                <a:solidFill>
                  <a:schemeClr val="tx1"/>
                </a:solidFill>
              </a:rPr>
              <a:t>il </a:t>
            </a:r>
            <a:r>
              <a:rPr lang="it-IT" sz="1600" dirty="0">
                <a:solidFill>
                  <a:schemeClr val="tx1"/>
                </a:solidFill>
              </a:rPr>
              <a:t>Soggetto attuatore </a:t>
            </a:r>
            <a:r>
              <a:rPr lang="it-IT" sz="1600" dirty="0" smtClean="0">
                <a:solidFill>
                  <a:schemeClr val="tx1"/>
                </a:solidFill>
              </a:rPr>
              <a:t>è tenuto a:</a:t>
            </a:r>
          </a:p>
          <a:p>
            <a:pPr algn="l"/>
            <a:endParaRPr lang="it-IT" sz="1600" dirty="0" smtClean="0">
              <a:solidFill>
                <a:schemeClr val="tx1"/>
              </a:solidFill>
            </a:endParaRPr>
          </a:p>
          <a:p>
            <a:pPr marL="342900" indent="-342900" algn="l">
              <a:buAutoNum type="alphaLcPeriod"/>
            </a:pPr>
            <a:r>
              <a:rPr lang="it-IT" sz="1600" dirty="0" smtClean="0">
                <a:solidFill>
                  <a:schemeClr val="tx1"/>
                </a:solidFill>
              </a:rPr>
              <a:t>Stipulare </a:t>
            </a:r>
            <a:r>
              <a:rPr lang="it-IT" sz="1600" dirty="0">
                <a:solidFill>
                  <a:schemeClr val="tx1"/>
                </a:solidFill>
              </a:rPr>
              <a:t>il contratto di affidamento dei lavori entro il </a:t>
            </a:r>
            <a:r>
              <a:rPr lang="it-IT" sz="2000" b="1" dirty="0">
                <a:solidFill>
                  <a:schemeClr val="tx1"/>
                </a:solidFill>
              </a:rPr>
              <a:t>30 luglio 2023</a:t>
            </a:r>
            <a:r>
              <a:rPr lang="it-IT" sz="1600" dirty="0" smtClean="0">
                <a:solidFill>
                  <a:schemeClr val="tx1"/>
                </a:solidFill>
              </a:rPr>
              <a:t>;</a:t>
            </a:r>
          </a:p>
          <a:p>
            <a:pPr algn="l"/>
            <a:endParaRPr lang="it-IT" sz="1600" dirty="0">
              <a:solidFill>
                <a:schemeClr val="tx1"/>
              </a:solidFill>
            </a:endParaRPr>
          </a:p>
          <a:p>
            <a:pPr algn="l"/>
            <a:r>
              <a:rPr lang="it-IT" sz="1600" dirty="0">
                <a:solidFill>
                  <a:schemeClr val="tx1"/>
                </a:solidFill>
              </a:rPr>
              <a:t>b. </a:t>
            </a:r>
            <a:r>
              <a:rPr lang="it-IT" sz="1600" dirty="0" smtClean="0">
                <a:solidFill>
                  <a:schemeClr val="tx1"/>
                </a:solidFill>
              </a:rPr>
              <a:t>   Pagare </a:t>
            </a:r>
            <a:r>
              <a:rPr lang="it-IT" sz="1600" dirty="0">
                <a:solidFill>
                  <a:schemeClr val="tx1"/>
                </a:solidFill>
              </a:rPr>
              <a:t>almeno il 30% dei SAL entro il </a:t>
            </a:r>
            <a:r>
              <a:rPr lang="it-IT" sz="2000" b="1" dirty="0">
                <a:solidFill>
                  <a:schemeClr val="tx1"/>
                </a:solidFill>
              </a:rPr>
              <a:t>30 settembre 2024</a:t>
            </a:r>
            <a:r>
              <a:rPr lang="it-IT" sz="1600" dirty="0" smtClean="0">
                <a:solidFill>
                  <a:schemeClr val="tx1"/>
                </a:solidFill>
              </a:rPr>
              <a:t>;</a:t>
            </a:r>
          </a:p>
          <a:p>
            <a:pPr algn="l"/>
            <a:endParaRPr lang="it-IT" sz="1600" dirty="0">
              <a:solidFill>
                <a:schemeClr val="tx1"/>
              </a:solidFill>
            </a:endParaRPr>
          </a:p>
          <a:p>
            <a:pPr algn="l"/>
            <a:r>
              <a:rPr lang="it-IT" sz="1600" dirty="0">
                <a:solidFill>
                  <a:schemeClr val="tx1"/>
                </a:solidFill>
              </a:rPr>
              <a:t>c. </a:t>
            </a:r>
            <a:r>
              <a:rPr lang="it-IT" sz="1600" dirty="0" smtClean="0">
                <a:solidFill>
                  <a:schemeClr val="tx1"/>
                </a:solidFill>
              </a:rPr>
              <a:t>    Terminare </a:t>
            </a:r>
            <a:r>
              <a:rPr lang="it-IT" sz="1600" dirty="0">
                <a:solidFill>
                  <a:schemeClr val="tx1"/>
                </a:solidFill>
              </a:rPr>
              <a:t>i lavori entro il </a:t>
            </a:r>
            <a:r>
              <a:rPr lang="it-IT" sz="2000" b="1" dirty="0">
                <a:solidFill>
                  <a:schemeClr val="tx1"/>
                </a:solidFill>
              </a:rPr>
              <a:t>31 marzo 2026</a:t>
            </a:r>
            <a:r>
              <a:rPr lang="it-IT" sz="1600" dirty="0">
                <a:solidFill>
                  <a:schemeClr val="tx1"/>
                </a:solidFill>
              </a:rPr>
              <a:t>.</a:t>
            </a:r>
            <a:endParaRPr lang="it-IT" sz="1600" dirty="0" smtClean="0">
              <a:solidFill>
                <a:schemeClr val="tx1"/>
              </a:solidFill>
            </a:endParaRPr>
          </a:p>
        </p:txBody>
      </p:sp>
    </p:spTree>
    <p:extLst>
      <p:ext uri="{BB962C8B-B14F-4D97-AF65-F5344CB8AC3E}">
        <p14:creationId xmlns:p14="http://schemas.microsoft.com/office/powerpoint/2010/main" val="299807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PNRR–DNSH (DO NOT SIGNIFICANT HARM)</a:t>
            </a:r>
            <a:endParaRPr lang="it-IT" sz="2800" spc="300" dirty="0">
              <a:latin typeface="Geometr212 Bk BT" panose="020B0604020204020204" pitchFamily="34" charset="0"/>
              <a:ea typeface="+mj-ea"/>
              <a:cs typeface="+mj-cs"/>
            </a:endParaRPr>
          </a:p>
        </p:txBody>
      </p:sp>
      <p:sp>
        <p:nvSpPr>
          <p:cNvPr id="11" name="Rettangolo 10"/>
          <p:cNvSpPr/>
          <p:nvPr/>
        </p:nvSpPr>
        <p:spPr>
          <a:xfrm>
            <a:off x="662152" y="1371600"/>
            <a:ext cx="74150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516977"/>
            <a:ext cx="7440881" cy="4587875"/>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dirty="0">
                <a:solidFill>
                  <a:schemeClr val="tx1"/>
                </a:solidFill>
              </a:rPr>
              <a:t>Il principio </a:t>
            </a:r>
            <a:r>
              <a:rPr lang="it-IT" b="1" dirty="0">
                <a:solidFill>
                  <a:schemeClr val="tx1"/>
                </a:solidFill>
              </a:rPr>
              <a:t>“Do No </a:t>
            </a:r>
            <a:r>
              <a:rPr lang="it-IT" b="1" dirty="0" err="1">
                <a:solidFill>
                  <a:schemeClr val="tx1"/>
                </a:solidFill>
              </a:rPr>
              <a:t>Significant</a:t>
            </a:r>
            <a:r>
              <a:rPr lang="it-IT" b="1" dirty="0">
                <a:solidFill>
                  <a:schemeClr val="tx1"/>
                </a:solidFill>
              </a:rPr>
              <a:t> </a:t>
            </a:r>
            <a:r>
              <a:rPr lang="it-IT" b="1" dirty="0" err="1">
                <a:solidFill>
                  <a:schemeClr val="tx1"/>
                </a:solidFill>
              </a:rPr>
              <a:t>Harm</a:t>
            </a:r>
            <a:r>
              <a:rPr lang="it-IT" b="1" dirty="0">
                <a:solidFill>
                  <a:schemeClr val="tx1"/>
                </a:solidFill>
              </a:rPr>
              <a:t> (DNSH)” </a:t>
            </a:r>
            <a:r>
              <a:rPr lang="it-IT" dirty="0" smtClean="0">
                <a:solidFill>
                  <a:schemeClr val="tx1"/>
                </a:solidFill>
              </a:rPr>
              <a:t>è </a:t>
            </a:r>
            <a:r>
              <a:rPr lang="it-IT" dirty="0">
                <a:solidFill>
                  <a:schemeClr val="tx1"/>
                </a:solidFill>
              </a:rPr>
              <a:t>il Regime minimo per tutte le misure del PNRR, così come specificato nel Regolamento 2021/241 che istituisce il dispositivo per la ripresa e la resilienza. All’articolo 5 «Il dispositivo finanzia unicamente le misure che rispettano il principio «non arrecare un danno significativo»</a:t>
            </a:r>
            <a:endParaRPr lang="it-IT" dirty="0" smtClean="0">
              <a:solidFill>
                <a:schemeClr val="tx1"/>
              </a:solidFill>
            </a:endParaRPr>
          </a:p>
          <a:p>
            <a:pPr algn="l"/>
            <a:endParaRPr lang="it-IT" dirty="0" smtClean="0">
              <a:solidFill>
                <a:schemeClr val="tx1"/>
              </a:solidFill>
            </a:endParaRPr>
          </a:p>
          <a:p>
            <a:pPr algn="l"/>
            <a:r>
              <a:rPr lang="it-IT" dirty="0" smtClean="0">
                <a:solidFill>
                  <a:schemeClr val="tx1"/>
                </a:solidFill>
              </a:rPr>
              <a:t>Nessun </a:t>
            </a:r>
            <a:r>
              <a:rPr lang="it-IT" dirty="0">
                <a:solidFill>
                  <a:schemeClr val="tx1"/>
                </a:solidFill>
              </a:rPr>
              <a:t>investimento sostenuto dal PNRR deve arrecare danno agli </a:t>
            </a:r>
            <a:r>
              <a:rPr lang="it-IT" b="1" dirty="0">
                <a:solidFill>
                  <a:schemeClr val="tx1"/>
                </a:solidFill>
              </a:rPr>
              <a:t>obiettivi ambientali </a:t>
            </a:r>
            <a:r>
              <a:rPr lang="it-IT" dirty="0">
                <a:solidFill>
                  <a:schemeClr val="tx1"/>
                </a:solidFill>
              </a:rPr>
              <a:t>e ostacolare la </a:t>
            </a:r>
            <a:r>
              <a:rPr lang="it-IT" b="1" dirty="0">
                <a:solidFill>
                  <a:schemeClr val="tx1"/>
                </a:solidFill>
              </a:rPr>
              <a:t>mitigazione dei cambiamenti </a:t>
            </a:r>
            <a:r>
              <a:rPr lang="it-IT" b="1" dirty="0" smtClean="0">
                <a:solidFill>
                  <a:schemeClr val="tx1"/>
                </a:solidFill>
              </a:rPr>
              <a:t>climatici</a:t>
            </a:r>
            <a:r>
              <a:rPr lang="it-IT" dirty="0" smtClean="0">
                <a:solidFill>
                  <a:schemeClr val="tx1"/>
                </a:solidFill>
              </a:rPr>
              <a:t>.</a:t>
            </a:r>
          </a:p>
          <a:p>
            <a:pPr algn="l"/>
            <a:r>
              <a:rPr lang="it-IT" dirty="0" smtClean="0">
                <a:solidFill>
                  <a:schemeClr val="tx1"/>
                </a:solidFill>
              </a:rPr>
              <a:t>Parimenti devono essere perseguite le </a:t>
            </a:r>
            <a:r>
              <a:rPr lang="it-IT" dirty="0">
                <a:solidFill>
                  <a:schemeClr val="tx1"/>
                </a:solidFill>
              </a:rPr>
              <a:t>priorità trasversali relative alle </a:t>
            </a:r>
            <a:r>
              <a:rPr lang="it-IT" b="1" dirty="0">
                <a:solidFill>
                  <a:schemeClr val="tx1"/>
                </a:solidFill>
              </a:rPr>
              <a:t>pari opportunità generazionali e di genere</a:t>
            </a:r>
            <a:r>
              <a:rPr lang="it-IT" dirty="0">
                <a:solidFill>
                  <a:schemeClr val="tx1"/>
                </a:solidFill>
              </a:rPr>
              <a:t>, con specifica attenzione al miglioramento dei tassi di occupazione femminile e giovanile. </a:t>
            </a:r>
            <a:endParaRPr lang="it-IT" dirty="0" smtClean="0">
              <a:solidFill>
                <a:schemeClr val="tx1"/>
              </a:solidFill>
            </a:endParaRPr>
          </a:p>
          <a:p>
            <a:pPr algn="l"/>
            <a:r>
              <a:rPr lang="it-IT" dirty="0" smtClean="0">
                <a:solidFill>
                  <a:schemeClr val="tx1"/>
                </a:solidFill>
              </a:rPr>
              <a:t>Nella </a:t>
            </a:r>
            <a:r>
              <a:rPr lang="it-IT" dirty="0">
                <a:solidFill>
                  <a:schemeClr val="tx1"/>
                </a:solidFill>
              </a:rPr>
              <a:t>maggior parte dei casi, la normativa nazionale di riferimento è già conforme ai principi DNSH e sono previste nell’ordinamento nazionale certificazioni ambientali idonee. </a:t>
            </a:r>
            <a:endParaRPr lang="it-IT" dirty="0" smtClean="0">
              <a:solidFill>
                <a:schemeClr val="tx1"/>
              </a:solidFill>
            </a:endParaRPr>
          </a:p>
          <a:p>
            <a:pPr algn="l"/>
            <a:r>
              <a:rPr lang="it-IT" dirty="0" smtClean="0">
                <a:solidFill>
                  <a:schemeClr val="tx1"/>
                </a:solidFill>
              </a:rPr>
              <a:t>Nel </a:t>
            </a:r>
            <a:r>
              <a:rPr lang="it-IT" dirty="0">
                <a:solidFill>
                  <a:schemeClr val="tx1"/>
                </a:solidFill>
              </a:rPr>
              <a:t>caso in cui il DNSH imponga requisiti aggiuntivi, essi sono evidenziati nelle schede tecniche allegate alla </a:t>
            </a:r>
            <a:r>
              <a:rPr lang="it-IT" dirty="0" smtClean="0">
                <a:solidFill>
                  <a:schemeClr val="tx1"/>
                </a:solidFill>
              </a:rPr>
              <a:t>Circolare </a:t>
            </a:r>
            <a:r>
              <a:rPr lang="it-IT" dirty="0">
                <a:solidFill>
                  <a:schemeClr val="tx1"/>
                </a:solidFill>
              </a:rPr>
              <a:t>MEF-RGS del 30 dicembre 2021, n. 32. </a:t>
            </a:r>
            <a:endParaRPr lang="it-IT" sz="2000" dirty="0" smtClean="0">
              <a:solidFill>
                <a:schemeClr val="tx1"/>
              </a:solidFill>
            </a:endParaRPr>
          </a:p>
        </p:txBody>
      </p:sp>
    </p:spTree>
    <p:extLst>
      <p:ext uri="{BB962C8B-B14F-4D97-AF65-F5344CB8AC3E}">
        <p14:creationId xmlns:p14="http://schemas.microsoft.com/office/powerpoint/2010/main" val="1314450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PNRR–DNSH (DO NOT SIGNIFICANT HARM)</a:t>
            </a:r>
            <a:endParaRPr lang="it-IT" sz="2800" spc="300" dirty="0">
              <a:latin typeface="Geometr212 Bk BT" panose="020B0604020204020204" pitchFamily="34" charset="0"/>
              <a:ea typeface="+mj-ea"/>
              <a:cs typeface="+mj-cs"/>
            </a:endParaRPr>
          </a:p>
        </p:txBody>
      </p:sp>
      <p:sp>
        <p:nvSpPr>
          <p:cNvPr id="11" name="Rettangolo 10"/>
          <p:cNvSpPr/>
          <p:nvPr/>
        </p:nvSpPr>
        <p:spPr>
          <a:xfrm>
            <a:off x="662152" y="1371600"/>
            <a:ext cx="74150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371600"/>
            <a:ext cx="7440881" cy="4876799"/>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1700" dirty="0">
                <a:solidFill>
                  <a:schemeClr val="tx1"/>
                </a:solidFill>
              </a:rPr>
              <a:t>Il principio DNSH si basa su quanto specificato nella “</a:t>
            </a:r>
            <a:r>
              <a:rPr lang="it-IT" sz="1700" b="1" dirty="0">
                <a:solidFill>
                  <a:schemeClr val="tx1"/>
                </a:solidFill>
              </a:rPr>
              <a:t>Tassonomia per la finanza sostenibile</a:t>
            </a:r>
            <a:r>
              <a:rPr lang="it-IT" sz="1700" dirty="0">
                <a:solidFill>
                  <a:schemeClr val="tx1"/>
                </a:solidFill>
              </a:rPr>
              <a:t>”, adottata per </a:t>
            </a:r>
            <a:r>
              <a:rPr lang="it-IT" sz="1700" b="1" dirty="0">
                <a:solidFill>
                  <a:schemeClr val="tx1"/>
                </a:solidFill>
              </a:rPr>
              <a:t>promuovere gli investimenti del settore privato in progetti verdi e sostenibili</a:t>
            </a:r>
            <a:r>
              <a:rPr lang="it-IT" sz="1700" dirty="0">
                <a:solidFill>
                  <a:schemeClr val="tx1"/>
                </a:solidFill>
              </a:rPr>
              <a:t> nonché contribuire a realizzare gli obiettivi del Green Deal</a:t>
            </a:r>
            <a:r>
              <a:rPr lang="it-IT" sz="1700" dirty="0" smtClean="0">
                <a:solidFill>
                  <a:schemeClr val="tx1"/>
                </a:solidFill>
              </a:rPr>
              <a:t>.</a:t>
            </a:r>
          </a:p>
          <a:p>
            <a:pPr algn="l"/>
            <a:endParaRPr lang="it-IT" sz="1700" dirty="0" smtClean="0">
              <a:solidFill>
                <a:schemeClr val="tx1"/>
              </a:solidFill>
            </a:endParaRPr>
          </a:p>
          <a:p>
            <a:pPr algn="l"/>
            <a:r>
              <a:rPr lang="it-IT" sz="1700" dirty="0" err="1" smtClean="0">
                <a:solidFill>
                  <a:schemeClr val="tx1"/>
                </a:solidFill>
              </a:rPr>
              <a:t>ll</a:t>
            </a:r>
            <a:r>
              <a:rPr lang="it-IT" sz="1700" dirty="0" smtClean="0">
                <a:solidFill>
                  <a:schemeClr val="tx1"/>
                </a:solidFill>
              </a:rPr>
              <a:t> </a:t>
            </a:r>
            <a:r>
              <a:rPr lang="it-IT" sz="1700" dirty="0">
                <a:solidFill>
                  <a:schemeClr val="tx1"/>
                </a:solidFill>
              </a:rPr>
              <a:t>Regolamento individua </a:t>
            </a:r>
            <a:r>
              <a:rPr lang="it-IT" sz="1700" b="1" dirty="0">
                <a:solidFill>
                  <a:schemeClr val="tx1"/>
                </a:solidFill>
              </a:rPr>
              <a:t>sei criteri </a:t>
            </a:r>
            <a:r>
              <a:rPr lang="it-IT" sz="1700" dirty="0">
                <a:solidFill>
                  <a:schemeClr val="tx1"/>
                </a:solidFill>
              </a:rPr>
              <a:t>per determinare come ogni attività economica contribuisca in modo sostanziale alla tutela dell’ecosistema, senza arrecare danno a nessuno degli obiettivi ambientali</a:t>
            </a:r>
            <a:r>
              <a:rPr lang="it-IT" sz="1700" dirty="0" smtClean="0">
                <a:solidFill>
                  <a:schemeClr val="tx1"/>
                </a:solidFill>
              </a:rPr>
              <a:t>:</a:t>
            </a:r>
          </a:p>
          <a:p>
            <a:pPr algn="l"/>
            <a:endParaRPr lang="it-IT" sz="1700" dirty="0" smtClean="0">
              <a:solidFill>
                <a:schemeClr val="tx1"/>
              </a:solidFill>
            </a:endParaRPr>
          </a:p>
          <a:p>
            <a:pPr marL="457200" indent="-457200" algn="l">
              <a:buAutoNum type="arabicPeriod"/>
            </a:pPr>
            <a:r>
              <a:rPr lang="it-IT" sz="1700" b="1" dirty="0" smtClean="0">
                <a:solidFill>
                  <a:schemeClr val="tx1"/>
                </a:solidFill>
              </a:rPr>
              <a:t>Mitigazione dei cambiamenti climatici</a:t>
            </a:r>
          </a:p>
          <a:p>
            <a:pPr algn="l"/>
            <a:r>
              <a:rPr lang="it-IT" sz="1700" dirty="0">
                <a:solidFill>
                  <a:schemeClr val="tx1"/>
                </a:solidFill>
              </a:rPr>
              <a:t>Un'attività economica non deve portare a significative emissioni di gas serra (GHG</a:t>
            </a:r>
            <a:r>
              <a:rPr lang="it-IT" sz="1700" dirty="0" smtClean="0">
                <a:solidFill>
                  <a:schemeClr val="tx1"/>
                </a:solidFill>
              </a:rPr>
              <a:t>).</a:t>
            </a:r>
          </a:p>
          <a:p>
            <a:pPr algn="l"/>
            <a:r>
              <a:rPr lang="it-IT" sz="1700" b="1" dirty="0" smtClean="0">
                <a:solidFill>
                  <a:schemeClr val="tx1"/>
                </a:solidFill>
              </a:rPr>
              <a:t>2.        Adattamento ai cambiamenti climatici</a:t>
            </a:r>
          </a:p>
          <a:p>
            <a:pPr algn="l"/>
            <a:r>
              <a:rPr lang="it-IT" sz="1700" dirty="0">
                <a:solidFill>
                  <a:schemeClr val="tx1"/>
                </a:solidFill>
              </a:rPr>
              <a:t>Un'attività economica non deve determinare un maggiore impatto negativo al clima attuale e futuro, sull'attività stessa o sulle persone, sulla natura o sui beni</a:t>
            </a:r>
            <a:r>
              <a:rPr lang="it-IT" sz="1700" dirty="0" smtClean="0">
                <a:solidFill>
                  <a:schemeClr val="tx1"/>
                </a:solidFill>
              </a:rPr>
              <a:t>.</a:t>
            </a:r>
          </a:p>
          <a:p>
            <a:pPr algn="l"/>
            <a:r>
              <a:rPr lang="it-IT" sz="1700" b="1" dirty="0" smtClean="0">
                <a:solidFill>
                  <a:schemeClr val="tx1"/>
                </a:solidFill>
              </a:rPr>
              <a:t>3.        Uso sostenibile e protezione delle risorse idriche e marine</a:t>
            </a:r>
          </a:p>
          <a:p>
            <a:pPr algn="l"/>
            <a:r>
              <a:rPr lang="it-IT" sz="1700" dirty="0">
                <a:solidFill>
                  <a:schemeClr val="tx1"/>
                </a:solidFill>
              </a:rPr>
              <a:t>Un'attività economica non deve essere dannosa per il buono stato dei corpi idrici (superficiali, sotterranei o marini) e determinare il deterioramento qualitativo o la riduzione del potenziale ecologico</a:t>
            </a:r>
            <a:r>
              <a:rPr lang="it-IT" sz="1700" dirty="0" smtClean="0">
                <a:solidFill>
                  <a:schemeClr val="tx1"/>
                </a:solidFill>
              </a:rPr>
              <a:t>.</a:t>
            </a:r>
          </a:p>
          <a:p>
            <a:pPr algn="l"/>
            <a:r>
              <a:rPr lang="it-IT" sz="1700" b="1" dirty="0" smtClean="0">
                <a:solidFill>
                  <a:schemeClr val="tx1"/>
                </a:solidFill>
              </a:rPr>
              <a:t>4.        Transizione verso l’economia circolare, con riferimento anche a riduzione e riciclo dei rifiuti</a:t>
            </a:r>
          </a:p>
          <a:p>
            <a:pPr algn="l"/>
            <a:r>
              <a:rPr lang="it-IT" sz="1700" dirty="0">
                <a:solidFill>
                  <a:schemeClr val="tx1"/>
                </a:solidFill>
              </a:rPr>
              <a:t>Un'attività economica non deve portare a significative inefficienze nell'utilizzo di materiali recuperati o riciclati, ad incrementi nell'uso diretto o indiretto di risorse naturali, all’incremento significativo di rifiuti, al loro incenerimento o smaltimento, causando danni ambientali significativi a lungo termine</a:t>
            </a:r>
            <a:r>
              <a:rPr lang="it-IT" sz="1700" dirty="0" smtClean="0">
                <a:solidFill>
                  <a:schemeClr val="tx1"/>
                </a:solidFill>
              </a:rPr>
              <a:t>.</a:t>
            </a:r>
          </a:p>
          <a:p>
            <a:pPr algn="l"/>
            <a:r>
              <a:rPr lang="it-IT" sz="1700" b="1" dirty="0" smtClean="0">
                <a:solidFill>
                  <a:schemeClr val="tx1"/>
                </a:solidFill>
              </a:rPr>
              <a:t>5.        Prevenzione e riduzione dell’inquinamento dell’aria, dell’acqua o del suolo</a:t>
            </a:r>
          </a:p>
          <a:p>
            <a:pPr algn="l"/>
            <a:r>
              <a:rPr lang="it-IT" sz="1700" dirty="0">
                <a:solidFill>
                  <a:schemeClr val="tx1"/>
                </a:solidFill>
              </a:rPr>
              <a:t>Un'attività economica non deve determinare un aumento delle emissioni di inquinanti nell'aria, nell'acqua o nel suolo</a:t>
            </a:r>
            <a:r>
              <a:rPr lang="it-IT" sz="1700" dirty="0" smtClean="0">
                <a:solidFill>
                  <a:schemeClr val="tx1"/>
                </a:solidFill>
              </a:rPr>
              <a:t>.</a:t>
            </a:r>
          </a:p>
          <a:p>
            <a:pPr algn="l"/>
            <a:r>
              <a:rPr lang="it-IT" sz="1700" b="1" dirty="0" smtClean="0">
                <a:solidFill>
                  <a:schemeClr val="tx1"/>
                </a:solidFill>
              </a:rPr>
              <a:t>6.        Protezione e ripristino della biodiversità e della salute degli ecosistemi</a:t>
            </a:r>
          </a:p>
          <a:p>
            <a:pPr algn="l"/>
            <a:r>
              <a:rPr lang="it-IT" sz="1700" dirty="0">
                <a:solidFill>
                  <a:schemeClr val="tx1"/>
                </a:solidFill>
              </a:rPr>
              <a:t>Un'attività economica non deve essere dannosa per le buone condizioni e resilienza degli ecosistemi o per lo stato di conservazione degli habitat e delle specie, comprese quelle di interesse per l'Unione.</a:t>
            </a:r>
            <a:endParaRPr lang="it-IT" sz="1700" dirty="0" smtClean="0">
              <a:solidFill>
                <a:schemeClr val="tx1"/>
              </a:solidFill>
            </a:endParaRPr>
          </a:p>
          <a:p>
            <a:pPr marL="457200" indent="-457200" algn="l">
              <a:buAutoNum type="arabicPeriod"/>
            </a:pPr>
            <a:endParaRPr lang="it-IT" sz="2000" dirty="0" smtClean="0">
              <a:solidFill>
                <a:schemeClr val="tx1"/>
              </a:solidFill>
            </a:endParaRPr>
          </a:p>
        </p:txBody>
      </p:sp>
    </p:spTree>
    <p:extLst>
      <p:ext uri="{BB962C8B-B14F-4D97-AF65-F5344CB8AC3E}">
        <p14:creationId xmlns:p14="http://schemas.microsoft.com/office/powerpoint/2010/main" val="2307556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PNRR–DNSH (DO NOT SIGNIFICANT HARM)</a:t>
            </a:r>
            <a:endParaRPr lang="it-IT" sz="2800" spc="300" dirty="0">
              <a:latin typeface="Geometr212 Bk BT" panose="020B0604020204020204" pitchFamily="34" charset="0"/>
              <a:ea typeface="+mj-ea"/>
              <a:cs typeface="+mj-cs"/>
            </a:endParaRPr>
          </a:p>
        </p:txBody>
      </p:sp>
      <p:sp>
        <p:nvSpPr>
          <p:cNvPr id="11" name="Rettangolo 10"/>
          <p:cNvSpPr/>
          <p:nvPr/>
        </p:nvSpPr>
        <p:spPr>
          <a:xfrm>
            <a:off x="662152" y="1371600"/>
            <a:ext cx="74150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516977"/>
            <a:ext cx="7440881" cy="45878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t-IT" sz="1400" i="1" dirty="0" smtClean="0">
              <a:solidFill>
                <a:schemeClr val="tx1"/>
              </a:solidFill>
            </a:endParaRPr>
          </a:p>
          <a:p>
            <a:pPr algn="l"/>
            <a:r>
              <a:rPr lang="it-IT" sz="1400" i="1" dirty="0" smtClean="0">
                <a:solidFill>
                  <a:schemeClr val="tx1"/>
                </a:solidFill>
              </a:rPr>
              <a:t>La </a:t>
            </a:r>
            <a:r>
              <a:rPr lang="it-IT" sz="1400" b="1" i="1" dirty="0">
                <a:solidFill>
                  <a:schemeClr val="tx1"/>
                </a:solidFill>
              </a:rPr>
              <a:t>Guida operativa per il rispetto del principio di non arrecare danno significativo all’ambiente </a:t>
            </a:r>
            <a:r>
              <a:rPr lang="it-IT" sz="1400" i="1" dirty="0" smtClean="0">
                <a:solidFill>
                  <a:schemeClr val="tx1"/>
                </a:solidFill>
              </a:rPr>
              <a:t>(DNSH</a:t>
            </a:r>
            <a:r>
              <a:rPr lang="it-IT" sz="1400" i="1" dirty="0">
                <a:solidFill>
                  <a:schemeClr val="tx1"/>
                </a:solidFill>
              </a:rPr>
              <a:t>) </a:t>
            </a:r>
            <a:r>
              <a:rPr lang="it-IT" sz="1400" dirty="0">
                <a:solidFill>
                  <a:schemeClr val="tx1"/>
                </a:solidFill>
              </a:rPr>
              <a:t>ha lo scopo di assistere le amministrazioni nel processo di indirizzo, raccolta di informazioni e verifica, fornendo un orientamento sui requisiti tassonomici, sulla normativa corrispondente e sugli elementi utili per documentare il rispetto dei requisiti DNSH.  </a:t>
            </a:r>
            <a:endParaRPr lang="it-IT" sz="1400" dirty="0" smtClean="0">
              <a:solidFill>
                <a:schemeClr val="tx1"/>
              </a:solidFill>
            </a:endParaRPr>
          </a:p>
          <a:p>
            <a:pPr algn="l"/>
            <a:endParaRPr lang="it-IT" sz="1400" dirty="0" smtClean="0">
              <a:solidFill>
                <a:schemeClr val="tx1"/>
              </a:solidFill>
            </a:endParaRPr>
          </a:p>
          <a:p>
            <a:pPr algn="l"/>
            <a:r>
              <a:rPr lang="it-IT" sz="1400" dirty="0" smtClean="0">
                <a:solidFill>
                  <a:schemeClr val="tx1"/>
                </a:solidFill>
              </a:rPr>
              <a:t>La </a:t>
            </a:r>
            <a:r>
              <a:rPr lang="it-IT" sz="1400" dirty="0">
                <a:solidFill>
                  <a:schemeClr val="tx1"/>
                </a:solidFill>
              </a:rPr>
              <a:t>guida si compone di:</a:t>
            </a:r>
          </a:p>
          <a:p>
            <a:pPr algn="l"/>
            <a:r>
              <a:rPr lang="it-IT" sz="1400" dirty="0" smtClean="0">
                <a:solidFill>
                  <a:schemeClr val="tx1"/>
                </a:solidFill>
              </a:rPr>
              <a:t>- una</a:t>
            </a:r>
            <a:r>
              <a:rPr lang="it-IT" sz="1400" dirty="0">
                <a:solidFill>
                  <a:schemeClr val="tx1"/>
                </a:solidFill>
              </a:rPr>
              <a:t> </a:t>
            </a:r>
            <a:r>
              <a:rPr lang="it-IT" sz="1400" b="1" dirty="0">
                <a:solidFill>
                  <a:schemeClr val="tx1"/>
                </a:solidFill>
              </a:rPr>
              <a:t>mappatura </a:t>
            </a:r>
            <a:r>
              <a:rPr lang="it-IT" sz="1400" dirty="0">
                <a:solidFill>
                  <a:schemeClr val="tx1"/>
                </a:solidFill>
              </a:rPr>
              <a:t>delle misure del PNRR, che ha la funzione di associare ad ogni misura le attività economiche che verranno svolte per la realizzazione degli interventi;</a:t>
            </a:r>
          </a:p>
          <a:p>
            <a:pPr algn="l"/>
            <a:r>
              <a:rPr lang="it-IT" sz="1400" b="1" dirty="0" smtClean="0">
                <a:solidFill>
                  <a:schemeClr val="tx1"/>
                </a:solidFill>
              </a:rPr>
              <a:t>- schede </a:t>
            </a:r>
            <a:r>
              <a:rPr lang="it-IT" sz="1400" b="1" dirty="0">
                <a:solidFill>
                  <a:schemeClr val="tx1"/>
                </a:solidFill>
              </a:rPr>
              <a:t>tecniche</a:t>
            </a:r>
            <a:r>
              <a:rPr lang="it-IT" sz="1400" dirty="0">
                <a:solidFill>
                  <a:schemeClr val="tx1"/>
                </a:solidFill>
              </a:rPr>
              <a:t> relative a ciascun settore di intervento (per es., costruzione di nuovi edifici, fotovoltaico, ciclabili), la cui funzione è quella di fornire, alle Amministrazioni titolari delle misure PNRR e ai soggetti attuatori, una sintesi delle informazioni operative e normative che identificano i requisiti tassonomici, ossia i vincoli DNSH, e nelle quali sono riportati i riferimenti normativi, i vincoli DNSH e i possibili elementi di verifica;</a:t>
            </a:r>
          </a:p>
          <a:p>
            <a:pPr algn="l"/>
            <a:r>
              <a:rPr lang="it-IT" sz="1400" b="1" dirty="0" smtClean="0">
                <a:solidFill>
                  <a:schemeClr val="tx1"/>
                </a:solidFill>
              </a:rPr>
              <a:t>- </a:t>
            </a:r>
            <a:r>
              <a:rPr lang="it-IT" sz="1400" b="1" dirty="0" err="1" smtClean="0">
                <a:solidFill>
                  <a:schemeClr val="tx1"/>
                </a:solidFill>
              </a:rPr>
              <a:t>check</a:t>
            </a:r>
            <a:r>
              <a:rPr lang="it-IT" sz="1400" b="1" dirty="0" smtClean="0">
                <a:solidFill>
                  <a:schemeClr val="tx1"/>
                </a:solidFill>
              </a:rPr>
              <a:t> </a:t>
            </a:r>
            <a:r>
              <a:rPr lang="it-IT" sz="1400" b="1" dirty="0">
                <a:solidFill>
                  <a:schemeClr val="tx1"/>
                </a:solidFill>
              </a:rPr>
              <a:t>list di verifica e controllo </a:t>
            </a:r>
            <a:r>
              <a:rPr lang="it-IT" sz="1400" dirty="0">
                <a:solidFill>
                  <a:schemeClr val="tx1"/>
                </a:solidFill>
              </a:rPr>
              <a:t>per ciascun settore di intervento, che riassumono in modo molto sintetico i principali elementi di verifica richiesti nella corrispondente scheda tecnica. </a:t>
            </a:r>
          </a:p>
          <a:p>
            <a:pPr marL="457200" indent="-457200" algn="l">
              <a:buAutoNum type="arabicPeriod"/>
            </a:pPr>
            <a:endParaRPr lang="it-IT" sz="2000" dirty="0" smtClean="0">
              <a:solidFill>
                <a:schemeClr val="tx1"/>
              </a:solidFill>
            </a:endParaRPr>
          </a:p>
        </p:txBody>
      </p:sp>
    </p:spTree>
    <p:extLst>
      <p:ext uri="{BB962C8B-B14F-4D97-AF65-F5344CB8AC3E}">
        <p14:creationId xmlns:p14="http://schemas.microsoft.com/office/powerpoint/2010/main" val="1805542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 DNSH/CRITERI AMBIENTALI MINIMI</a:t>
            </a:r>
            <a:endParaRPr lang="it-IT" sz="2800" spc="300" dirty="0">
              <a:latin typeface="Geometr212 Bk BT" panose="020B0604020204020204" pitchFamily="34" charset="0"/>
              <a:ea typeface="+mj-ea"/>
              <a:cs typeface="+mj-cs"/>
            </a:endParaRPr>
          </a:p>
        </p:txBody>
      </p:sp>
      <p:sp>
        <p:nvSpPr>
          <p:cNvPr id="11" name="Rettangolo 10"/>
          <p:cNvSpPr/>
          <p:nvPr/>
        </p:nvSpPr>
        <p:spPr>
          <a:xfrm>
            <a:off x="662152" y="1371600"/>
            <a:ext cx="74150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516977"/>
            <a:ext cx="7440881" cy="45878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t-IT" dirty="0" smtClean="0">
              <a:solidFill>
                <a:schemeClr val="tx1"/>
              </a:solidFill>
            </a:endParaRPr>
          </a:p>
          <a:p>
            <a:pPr algn="l"/>
            <a:r>
              <a:rPr lang="it-IT" sz="1600" dirty="0">
                <a:solidFill>
                  <a:schemeClr val="tx1"/>
                </a:solidFill>
              </a:rPr>
              <a:t>La conformità ai criteri ambientali minimi potrebbe non essere condizione sufficiente ad esaurire la piena conformità al principio </a:t>
            </a:r>
            <a:r>
              <a:rPr lang="it-IT" sz="1600" dirty="0" smtClean="0">
                <a:solidFill>
                  <a:schemeClr val="tx1"/>
                </a:solidFill>
              </a:rPr>
              <a:t>DNSH</a:t>
            </a:r>
          </a:p>
          <a:p>
            <a:pPr algn="l"/>
            <a:endParaRPr lang="it-IT" sz="1600" dirty="0">
              <a:solidFill>
                <a:schemeClr val="tx1"/>
              </a:solidFill>
            </a:endParaRPr>
          </a:p>
          <a:p>
            <a:pPr algn="l"/>
            <a:r>
              <a:rPr lang="it-IT" sz="1600" dirty="0" smtClean="0">
                <a:solidFill>
                  <a:schemeClr val="tx1"/>
                </a:solidFill>
              </a:rPr>
              <a:t>Dipende </a:t>
            </a:r>
            <a:r>
              <a:rPr lang="it-IT" sz="1600" dirty="0">
                <a:solidFill>
                  <a:schemeClr val="tx1"/>
                </a:solidFill>
              </a:rPr>
              <a:t>dal grado di aggiornamento dei criteri ambientali minimi e dai criteri di vaglio tecnico da rispettare secondo il Regolamento della Tassonomia. </a:t>
            </a:r>
            <a:endParaRPr lang="it-IT" sz="1600" dirty="0" smtClean="0">
              <a:solidFill>
                <a:schemeClr val="tx1"/>
              </a:solidFill>
            </a:endParaRPr>
          </a:p>
          <a:p>
            <a:pPr algn="l"/>
            <a:r>
              <a:rPr lang="it-IT" sz="1600" dirty="0">
                <a:solidFill>
                  <a:schemeClr val="tx1"/>
                </a:solidFill>
              </a:rPr>
              <a:t>G</a:t>
            </a:r>
            <a:r>
              <a:rPr lang="it-IT" sz="1600" dirty="0" smtClean="0">
                <a:solidFill>
                  <a:schemeClr val="tx1"/>
                </a:solidFill>
              </a:rPr>
              <a:t>li </a:t>
            </a:r>
            <a:r>
              <a:rPr lang="it-IT" sz="1600" dirty="0">
                <a:solidFill>
                  <a:schemeClr val="tx1"/>
                </a:solidFill>
              </a:rPr>
              <a:t>atti del Green Public </a:t>
            </a:r>
            <a:r>
              <a:rPr lang="it-IT" sz="1600" dirty="0" err="1">
                <a:solidFill>
                  <a:schemeClr val="tx1"/>
                </a:solidFill>
              </a:rPr>
              <a:t>Procurement</a:t>
            </a:r>
            <a:r>
              <a:rPr lang="it-IT" sz="1600" dirty="0">
                <a:solidFill>
                  <a:schemeClr val="tx1"/>
                </a:solidFill>
              </a:rPr>
              <a:t> </a:t>
            </a:r>
            <a:r>
              <a:rPr lang="it-IT" sz="1600" dirty="0" smtClean="0">
                <a:solidFill>
                  <a:schemeClr val="tx1"/>
                </a:solidFill>
              </a:rPr>
              <a:t>dell’UE </a:t>
            </a:r>
            <a:r>
              <a:rPr lang="it-IT" sz="1600" dirty="0">
                <a:solidFill>
                  <a:schemeClr val="tx1"/>
                </a:solidFill>
              </a:rPr>
              <a:t>contengono dei criteri più recenti rispetto ai CAM nazionali, poiché i GPP sono sottoposti, a livello europeo, ad aggiornamenti regolari, in linea con l’evoluzione delle migliori pratiche del settore</a:t>
            </a:r>
            <a:r>
              <a:rPr lang="it-IT" sz="1600" dirty="0" smtClean="0">
                <a:solidFill>
                  <a:schemeClr val="tx1"/>
                </a:solidFill>
              </a:rPr>
              <a:t>.</a:t>
            </a:r>
          </a:p>
          <a:p>
            <a:pPr algn="l"/>
            <a:r>
              <a:rPr lang="it-IT" sz="1600" dirty="0" smtClean="0">
                <a:solidFill>
                  <a:schemeClr val="tx1"/>
                </a:solidFill>
              </a:rPr>
              <a:t> </a:t>
            </a:r>
          </a:p>
          <a:p>
            <a:pPr algn="l"/>
            <a:r>
              <a:rPr lang="it-IT" sz="1600" dirty="0" smtClean="0">
                <a:solidFill>
                  <a:schemeClr val="tx1"/>
                </a:solidFill>
              </a:rPr>
              <a:t>Inoltre</a:t>
            </a:r>
            <a:r>
              <a:rPr lang="it-IT" sz="1600" dirty="0">
                <a:solidFill>
                  <a:schemeClr val="tx1"/>
                </a:solidFill>
              </a:rPr>
              <a:t>, il Regolamento della Tassonomia e i relativi criteri di vaglio tecnico sul principio DNSH hanno introdotto dei nuovi elementi (es. analisi rischio climatico), che finora non erano stati presi in considerazione né dai criteri ambientali minimi né tantomeno da altre normative nazionali/comunitarie disponibili. </a:t>
            </a:r>
            <a:endParaRPr lang="it-IT" sz="1600" dirty="0" smtClean="0">
              <a:solidFill>
                <a:schemeClr val="tx1"/>
              </a:solidFill>
            </a:endParaRPr>
          </a:p>
        </p:txBody>
      </p:sp>
    </p:spTree>
    <p:extLst>
      <p:ext uri="{BB962C8B-B14F-4D97-AF65-F5344CB8AC3E}">
        <p14:creationId xmlns:p14="http://schemas.microsoft.com/office/powerpoint/2010/main" val="2352955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PNRR–SEMPLIFICAZIONI PROCEDURALI</a:t>
            </a:r>
            <a:endParaRPr lang="it-IT" sz="2800" spc="300" dirty="0">
              <a:latin typeface="Geometr212 Bk BT" panose="020B0604020204020204" pitchFamily="34" charset="0"/>
              <a:ea typeface="+mj-ea"/>
              <a:cs typeface="+mj-cs"/>
            </a:endParaRPr>
          </a:p>
        </p:txBody>
      </p:sp>
      <p:sp>
        <p:nvSpPr>
          <p:cNvPr id="11" name="Rettangolo 10"/>
          <p:cNvSpPr/>
          <p:nvPr/>
        </p:nvSpPr>
        <p:spPr>
          <a:xfrm>
            <a:off x="662152" y="1371600"/>
            <a:ext cx="74150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516977"/>
            <a:ext cx="7440881" cy="458787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t-IT" dirty="0" smtClean="0">
              <a:solidFill>
                <a:schemeClr val="tx1"/>
              </a:solidFill>
            </a:endParaRPr>
          </a:p>
          <a:p>
            <a:pPr algn="l"/>
            <a:r>
              <a:rPr lang="it-IT" dirty="0">
                <a:solidFill>
                  <a:schemeClr val="tx1"/>
                </a:solidFill>
              </a:rPr>
              <a:t>Le procedure di semplificazione introdotte fanno riferimento a quanto stabilito dalla Legge dell'11 settembre 2020, n. 120 recante misure urgenti per la semplificazione e l'innovazione digitale e la Legge del 29 luglio 2021, n. 108 recante: «</a:t>
            </a:r>
            <a:r>
              <a:rPr lang="it-IT" dirty="0" err="1">
                <a:solidFill>
                  <a:schemeClr val="tx1"/>
                </a:solidFill>
              </a:rPr>
              <a:t>Governance</a:t>
            </a:r>
            <a:r>
              <a:rPr lang="it-IT" dirty="0">
                <a:solidFill>
                  <a:schemeClr val="tx1"/>
                </a:solidFill>
              </a:rPr>
              <a:t> del Piano nazionale di ripresa e resilienza e prime misure di rafforzamento delle strutture amministrative e di accelerazione e snellimento delle procedure.» </a:t>
            </a:r>
            <a:endParaRPr lang="it-IT" dirty="0" smtClean="0">
              <a:solidFill>
                <a:schemeClr val="tx1"/>
              </a:solidFill>
            </a:endParaRPr>
          </a:p>
          <a:p>
            <a:pPr algn="l"/>
            <a:endParaRPr lang="it-IT" dirty="0" smtClean="0">
              <a:solidFill>
                <a:schemeClr val="tx1"/>
              </a:solidFill>
            </a:endParaRPr>
          </a:p>
          <a:p>
            <a:pPr algn="l"/>
            <a:r>
              <a:rPr lang="it-IT" dirty="0" smtClean="0">
                <a:solidFill>
                  <a:schemeClr val="tx1"/>
                </a:solidFill>
              </a:rPr>
              <a:t>La </a:t>
            </a:r>
            <a:r>
              <a:rPr lang="it-IT" b="1" dirty="0" smtClean="0">
                <a:solidFill>
                  <a:schemeClr val="tx1"/>
                </a:solidFill>
              </a:rPr>
              <a:t>Legge n. 120 - 11 </a:t>
            </a:r>
            <a:r>
              <a:rPr lang="it-IT" b="1" dirty="0">
                <a:solidFill>
                  <a:schemeClr val="tx1"/>
                </a:solidFill>
              </a:rPr>
              <a:t>settembre 2020 </a:t>
            </a:r>
            <a:r>
              <a:rPr lang="it-IT" dirty="0">
                <a:solidFill>
                  <a:schemeClr val="tx1"/>
                </a:solidFill>
              </a:rPr>
              <a:t>prevede </a:t>
            </a:r>
            <a:r>
              <a:rPr lang="it-IT" dirty="0" smtClean="0">
                <a:solidFill>
                  <a:schemeClr val="tx1"/>
                </a:solidFill>
              </a:rPr>
              <a:t>nell'ambito </a:t>
            </a:r>
            <a:r>
              <a:rPr lang="it-IT" dirty="0">
                <a:solidFill>
                  <a:schemeClr val="tx1"/>
                </a:solidFill>
              </a:rPr>
              <a:t>dei contratti </a:t>
            </a:r>
            <a:r>
              <a:rPr lang="it-IT" dirty="0" smtClean="0">
                <a:solidFill>
                  <a:schemeClr val="tx1"/>
                </a:solidFill>
              </a:rPr>
              <a:t>pubblici: </a:t>
            </a:r>
          </a:p>
          <a:p>
            <a:pPr marL="457200" indent="-457200" algn="l">
              <a:buFontTx/>
              <a:buChar char="-"/>
            </a:pPr>
            <a:r>
              <a:rPr lang="it-IT" dirty="0" smtClean="0">
                <a:solidFill>
                  <a:schemeClr val="tx1"/>
                </a:solidFill>
              </a:rPr>
              <a:t>allungamento </a:t>
            </a:r>
            <a:r>
              <a:rPr lang="it-IT" dirty="0">
                <a:solidFill>
                  <a:schemeClr val="tx1"/>
                </a:solidFill>
              </a:rPr>
              <a:t>dal 31 luglio al 31 dicembre 2021 del regime speciale di liberalizzazione degli appalti; </a:t>
            </a:r>
            <a:endParaRPr lang="it-IT" dirty="0" smtClean="0">
              <a:solidFill>
                <a:schemeClr val="tx1"/>
              </a:solidFill>
            </a:endParaRPr>
          </a:p>
          <a:p>
            <a:pPr marL="457200" indent="-457200" algn="l">
              <a:buFontTx/>
              <a:buChar char="-"/>
            </a:pPr>
            <a:r>
              <a:rPr lang="it-IT" dirty="0" smtClean="0">
                <a:solidFill>
                  <a:schemeClr val="tx1"/>
                </a:solidFill>
              </a:rPr>
              <a:t>nuovi </a:t>
            </a:r>
            <a:r>
              <a:rPr lang="it-IT" dirty="0">
                <a:solidFill>
                  <a:schemeClr val="tx1"/>
                </a:solidFill>
              </a:rPr>
              <a:t>limiti di importo per gli affidamenti diretti; </a:t>
            </a:r>
            <a:endParaRPr lang="it-IT" dirty="0" smtClean="0">
              <a:solidFill>
                <a:schemeClr val="tx1"/>
              </a:solidFill>
            </a:endParaRPr>
          </a:p>
          <a:p>
            <a:pPr marL="457200" indent="-457200" algn="l">
              <a:buFontTx/>
              <a:buChar char="-"/>
            </a:pPr>
            <a:r>
              <a:rPr lang="it-IT" dirty="0" smtClean="0">
                <a:solidFill>
                  <a:schemeClr val="tx1"/>
                </a:solidFill>
              </a:rPr>
              <a:t>procedure </a:t>
            </a:r>
            <a:r>
              <a:rPr lang="it-IT" dirty="0">
                <a:solidFill>
                  <a:schemeClr val="tx1"/>
                </a:solidFill>
              </a:rPr>
              <a:t>negoziate a inviti fino alla soglia comunitaria di 5,35 milioni di </a:t>
            </a:r>
            <a:r>
              <a:rPr lang="it-IT" dirty="0" smtClean="0">
                <a:solidFill>
                  <a:schemeClr val="tx1"/>
                </a:solidFill>
              </a:rPr>
              <a:t>euro per lavori; </a:t>
            </a:r>
          </a:p>
          <a:p>
            <a:pPr marL="457200" indent="-457200" algn="l">
              <a:buFontTx/>
              <a:buChar char="-"/>
            </a:pPr>
            <a:r>
              <a:rPr lang="it-IT" dirty="0" smtClean="0">
                <a:solidFill>
                  <a:schemeClr val="tx1"/>
                </a:solidFill>
              </a:rPr>
              <a:t>deroga </a:t>
            </a:r>
            <a:r>
              <a:rPr lang="it-IT" dirty="0">
                <a:solidFill>
                  <a:schemeClr val="tx1"/>
                </a:solidFill>
              </a:rPr>
              <a:t>per gli appalti sopra soglia relativi a specifici settori. </a:t>
            </a:r>
            <a:endParaRPr lang="it-IT" dirty="0" smtClean="0">
              <a:solidFill>
                <a:schemeClr val="tx1"/>
              </a:solidFill>
            </a:endParaRPr>
          </a:p>
          <a:p>
            <a:pPr algn="l"/>
            <a:endParaRPr lang="it-IT" dirty="0" smtClean="0">
              <a:solidFill>
                <a:schemeClr val="tx1"/>
              </a:solidFill>
            </a:endParaRPr>
          </a:p>
          <a:p>
            <a:pPr algn="l"/>
            <a:r>
              <a:rPr lang="it-IT" dirty="0" smtClean="0">
                <a:solidFill>
                  <a:schemeClr val="tx1"/>
                </a:solidFill>
              </a:rPr>
              <a:t>La </a:t>
            </a:r>
            <a:r>
              <a:rPr lang="it-IT" b="1" dirty="0">
                <a:solidFill>
                  <a:schemeClr val="tx1"/>
                </a:solidFill>
              </a:rPr>
              <a:t>Legge </a:t>
            </a:r>
            <a:r>
              <a:rPr lang="it-IT" b="1" dirty="0" smtClean="0">
                <a:solidFill>
                  <a:schemeClr val="tx1"/>
                </a:solidFill>
              </a:rPr>
              <a:t>n. 108 - 29 </a:t>
            </a:r>
            <a:r>
              <a:rPr lang="it-IT" b="1" dirty="0">
                <a:solidFill>
                  <a:schemeClr val="tx1"/>
                </a:solidFill>
              </a:rPr>
              <a:t>luglio </a:t>
            </a:r>
            <a:r>
              <a:rPr lang="it-IT" b="1" dirty="0" smtClean="0">
                <a:solidFill>
                  <a:schemeClr val="tx1"/>
                </a:solidFill>
              </a:rPr>
              <a:t>2021</a:t>
            </a:r>
            <a:r>
              <a:rPr lang="it-IT" dirty="0">
                <a:solidFill>
                  <a:schemeClr val="tx1"/>
                </a:solidFill>
              </a:rPr>
              <a:t> </a:t>
            </a:r>
            <a:r>
              <a:rPr lang="it-IT" dirty="0" smtClean="0">
                <a:solidFill>
                  <a:schemeClr val="tx1"/>
                </a:solidFill>
              </a:rPr>
              <a:t>prevede</a:t>
            </a:r>
            <a:r>
              <a:rPr lang="it-IT" dirty="0">
                <a:solidFill>
                  <a:schemeClr val="tx1"/>
                </a:solidFill>
              </a:rPr>
              <a:t>: </a:t>
            </a:r>
            <a:endParaRPr lang="it-IT" dirty="0" smtClean="0">
              <a:solidFill>
                <a:schemeClr val="tx1"/>
              </a:solidFill>
            </a:endParaRPr>
          </a:p>
          <a:p>
            <a:pPr marL="457200" indent="-457200" algn="l">
              <a:buFontTx/>
              <a:buChar char="-"/>
            </a:pPr>
            <a:r>
              <a:rPr lang="it-IT" dirty="0" smtClean="0">
                <a:solidFill>
                  <a:schemeClr val="tx1"/>
                </a:solidFill>
              </a:rPr>
              <a:t>procedure </a:t>
            </a:r>
            <a:r>
              <a:rPr lang="it-IT" dirty="0">
                <a:solidFill>
                  <a:schemeClr val="tx1"/>
                </a:solidFill>
              </a:rPr>
              <a:t>più semplici per il sub appalto; </a:t>
            </a:r>
            <a:endParaRPr lang="it-IT" dirty="0" smtClean="0">
              <a:solidFill>
                <a:schemeClr val="tx1"/>
              </a:solidFill>
            </a:endParaRPr>
          </a:p>
          <a:p>
            <a:pPr marL="457200" indent="-457200" algn="l">
              <a:buFontTx/>
              <a:buChar char="-"/>
            </a:pPr>
            <a:r>
              <a:rPr lang="it-IT" dirty="0" smtClean="0">
                <a:solidFill>
                  <a:schemeClr val="tx1"/>
                </a:solidFill>
              </a:rPr>
              <a:t>affidamento </a:t>
            </a:r>
            <a:r>
              <a:rPr lang="it-IT" dirty="0">
                <a:solidFill>
                  <a:schemeClr val="tx1"/>
                </a:solidFill>
              </a:rPr>
              <a:t>diretto per servizi e forniture </a:t>
            </a:r>
            <a:r>
              <a:rPr lang="it-IT" dirty="0" smtClean="0">
                <a:solidFill>
                  <a:schemeClr val="tx1"/>
                </a:solidFill>
              </a:rPr>
              <a:t>sino a </a:t>
            </a:r>
            <a:r>
              <a:rPr lang="it-IT" dirty="0">
                <a:solidFill>
                  <a:schemeClr val="tx1"/>
                </a:solidFill>
              </a:rPr>
              <a:t>139mila euro; </a:t>
            </a:r>
            <a:endParaRPr lang="it-IT" dirty="0" smtClean="0">
              <a:solidFill>
                <a:schemeClr val="tx1"/>
              </a:solidFill>
            </a:endParaRPr>
          </a:p>
          <a:p>
            <a:pPr marL="457200" indent="-457200" algn="l">
              <a:buFontTx/>
              <a:buChar char="-"/>
            </a:pPr>
            <a:r>
              <a:rPr lang="it-IT" dirty="0" smtClean="0">
                <a:solidFill>
                  <a:schemeClr val="tx1"/>
                </a:solidFill>
              </a:rPr>
              <a:t>che </a:t>
            </a:r>
            <a:r>
              <a:rPr lang="it-IT" dirty="0">
                <a:solidFill>
                  <a:schemeClr val="tx1"/>
                </a:solidFill>
              </a:rPr>
              <a:t>gli Enti devono prevedere nei bandi di gara (o nelle lettere di invito), criteri orientati a promuovere l’imprenditoria giovanile, la parità di genere e l’assunzione di giovani, fino a 36 anni, donne e disabili; </a:t>
            </a:r>
            <a:endParaRPr lang="it-IT" dirty="0" smtClean="0">
              <a:solidFill>
                <a:schemeClr val="tx1"/>
              </a:solidFill>
            </a:endParaRPr>
          </a:p>
          <a:p>
            <a:pPr marL="457200" indent="-457200" algn="l">
              <a:buFontTx/>
              <a:buChar char="-"/>
            </a:pPr>
            <a:r>
              <a:rPr lang="it-IT" dirty="0" smtClean="0">
                <a:solidFill>
                  <a:schemeClr val="tx1"/>
                </a:solidFill>
              </a:rPr>
              <a:t>per </a:t>
            </a:r>
            <a:r>
              <a:rPr lang="it-IT" dirty="0">
                <a:solidFill>
                  <a:schemeClr val="tx1"/>
                </a:solidFill>
              </a:rPr>
              <a:t>le procedure finanziate in tutto o in parte dal </a:t>
            </a:r>
            <a:r>
              <a:rPr lang="it-IT" dirty="0" err="1">
                <a:solidFill>
                  <a:schemeClr val="tx1"/>
                </a:solidFill>
              </a:rPr>
              <a:t>Pnnr</a:t>
            </a:r>
            <a:r>
              <a:rPr lang="it-IT" dirty="0">
                <a:solidFill>
                  <a:schemeClr val="tx1"/>
                </a:solidFill>
              </a:rPr>
              <a:t> e dal Piano nazionale complementare le stazioni appaltanti (Sa) destinatarie delle risorse possono ricorrere allo strumento dell’appalto integrato sulla base del progetto di fattibilità tecnico ed economica.</a:t>
            </a:r>
            <a:endParaRPr lang="it-IT" sz="2000" dirty="0" smtClean="0">
              <a:solidFill>
                <a:schemeClr val="tx1"/>
              </a:solidFill>
            </a:endParaRPr>
          </a:p>
        </p:txBody>
      </p:sp>
    </p:spTree>
    <p:extLst>
      <p:ext uri="{BB962C8B-B14F-4D97-AF65-F5344CB8AC3E}">
        <p14:creationId xmlns:p14="http://schemas.microsoft.com/office/powerpoint/2010/main" val="2143542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PNRR–CENTRALIZZAZIONE APPALTI</a:t>
            </a:r>
            <a:endParaRPr lang="it-IT" sz="2800" spc="300" dirty="0">
              <a:latin typeface="Geometr212 Bk BT" panose="020B0604020204020204" pitchFamily="34" charset="0"/>
              <a:ea typeface="+mj-ea"/>
              <a:cs typeface="+mj-cs"/>
            </a:endParaRPr>
          </a:p>
        </p:txBody>
      </p:sp>
      <p:sp>
        <p:nvSpPr>
          <p:cNvPr id="11" name="Rettangolo 10"/>
          <p:cNvSpPr/>
          <p:nvPr/>
        </p:nvSpPr>
        <p:spPr>
          <a:xfrm>
            <a:off x="662152" y="1371600"/>
            <a:ext cx="74150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516977"/>
            <a:ext cx="7440881" cy="4587875"/>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t-IT" dirty="0" smtClean="0">
              <a:solidFill>
                <a:schemeClr val="tx1"/>
              </a:solidFill>
            </a:endParaRPr>
          </a:p>
          <a:p>
            <a:pPr algn="l"/>
            <a:r>
              <a:rPr lang="it-IT" dirty="0">
                <a:solidFill>
                  <a:schemeClr val="tx1"/>
                </a:solidFill>
              </a:rPr>
              <a:t>Per le procedure afferenti alle opere a valere sul Piano Nazionale di Ripresa e </a:t>
            </a:r>
            <a:r>
              <a:rPr lang="it-IT" dirty="0" smtClean="0">
                <a:solidFill>
                  <a:schemeClr val="tx1"/>
                </a:solidFill>
              </a:rPr>
              <a:t>Resilienza </a:t>
            </a:r>
            <a:r>
              <a:rPr lang="it-IT" b="1" dirty="0">
                <a:solidFill>
                  <a:schemeClr val="tx1"/>
                </a:solidFill>
              </a:rPr>
              <a:t>viene </a:t>
            </a:r>
            <a:r>
              <a:rPr lang="it-IT" b="1" dirty="0" smtClean="0">
                <a:solidFill>
                  <a:schemeClr val="tx1"/>
                </a:solidFill>
              </a:rPr>
              <a:t>annullata </a:t>
            </a:r>
            <a:r>
              <a:rPr lang="it-IT" b="1" dirty="0">
                <a:solidFill>
                  <a:schemeClr val="tx1"/>
                </a:solidFill>
              </a:rPr>
              <a:t>la sospensione degli obblighi di aggregazione </a:t>
            </a:r>
            <a:r>
              <a:rPr lang="it-IT" dirty="0">
                <a:solidFill>
                  <a:schemeClr val="tx1"/>
                </a:solidFill>
              </a:rPr>
              <a:t>di cui al co. 4 art. 37, </a:t>
            </a:r>
            <a:r>
              <a:rPr lang="it-IT" dirty="0" smtClean="0">
                <a:solidFill>
                  <a:schemeClr val="tx1"/>
                </a:solidFill>
              </a:rPr>
              <a:t>prevista </a:t>
            </a:r>
            <a:r>
              <a:rPr lang="it-IT" dirty="0">
                <a:solidFill>
                  <a:schemeClr val="tx1"/>
                </a:solidFill>
              </a:rPr>
              <a:t>dall’art. 1 comma 1 </a:t>
            </a:r>
            <a:r>
              <a:rPr lang="it-IT" dirty="0" err="1">
                <a:solidFill>
                  <a:schemeClr val="tx1"/>
                </a:solidFill>
              </a:rPr>
              <a:t>lett</a:t>
            </a:r>
            <a:r>
              <a:rPr lang="it-IT" dirty="0">
                <a:solidFill>
                  <a:schemeClr val="tx1"/>
                </a:solidFill>
              </a:rPr>
              <a:t>. a) del D.L. </a:t>
            </a:r>
            <a:r>
              <a:rPr lang="it-IT" dirty="0" smtClean="0">
                <a:solidFill>
                  <a:schemeClr val="tx1"/>
                </a:solidFill>
              </a:rPr>
              <a:t>n. 32/2019</a:t>
            </a:r>
          </a:p>
          <a:p>
            <a:pPr algn="l"/>
            <a:endParaRPr lang="it-IT" dirty="0">
              <a:solidFill>
                <a:schemeClr val="tx1"/>
              </a:solidFill>
            </a:endParaRPr>
          </a:p>
          <a:p>
            <a:pPr algn="l"/>
            <a:r>
              <a:rPr lang="it-IT" dirty="0" smtClean="0">
                <a:solidFill>
                  <a:schemeClr val="tx1"/>
                </a:solidFill>
              </a:rPr>
              <a:t>In </a:t>
            </a:r>
            <a:r>
              <a:rPr lang="it-IT" dirty="0">
                <a:solidFill>
                  <a:schemeClr val="tx1"/>
                </a:solidFill>
              </a:rPr>
              <a:t>caso di affidamenti a valere, anche in parte su risorse PNRR </a:t>
            </a:r>
            <a:endParaRPr lang="it-IT" dirty="0" smtClean="0">
              <a:solidFill>
                <a:schemeClr val="tx1"/>
              </a:solidFill>
            </a:endParaRPr>
          </a:p>
          <a:p>
            <a:pPr algn="l"/>
            <a:r>
              <a:rPr lang="it-IT" dirty="0" smtClean="0">
                <a:solidFill>
                  <a:schemeClr val="tx1"/>
                </a:solidFill>
              </a:rPr>
              <a:t> </a:t>
            </a:r>
          </a:p>
          <a:p>
            <a:pPr marL="457200" indent="-457200" algn="l">
              <a:buFontTx/>
              <a:buChar char="-"/>
            </a:pPr>
            <a:r>
              <a:rPr lang="it-IT" dirty="0" smtClean="0">
                <a:solidFill>
                  <a:schemeClr val="tx1"/>
                </a:solidFill>
              </a:rPr>
              <a:t>per </a:t>
            </a:r>
            <a:r>
              <a:rPr lang="it-IT" dirty="0">
                <a:solidFill>
                  <a:schemeClr val="tx1"/>
                </a:solidFill>
              </a:rPr>
              <a:t>servizi e forniture di importo pari o superiori a 40.000 euro (fatta salva apposita qualificazione di cui all’articolo 38 del Codice dei contratti e nei limiti del </a:t>
            </a:r>
            <a:r>
              <a:rPr lang="it-IT" dirty="0" err="1">
                <a:solidFill>
                  <a:schemeClr val="tx1"/>
                </a:solidFill>
              </a:rPr>
              <a:t>sottosoglia</a:t>
            </a:r>
            <a:r>
              <a:rPr lang="it-IT" dirty="0">
                <a:solidFill>
                  <a:schemeClr val="tx1"/>
                </a:solidFill>
              </a:rPr>
              <a:t>) </a:t>
            </a:r>
            <a:endParaRPr lang="it-IT" dirty="0" smtClean="0">
              <a:solidFill>
                <a:schemeClr val="tx1"/>
              </a:solidFill>
            </a:endParaRPr>
          </a:p>
          <a:p>
            <a:pPr marL="457200" indent="-457200" algn="l">
              <a:buFontTx/>
              <a:buChar char="-"/>
            </a:pPr>
            <a:r>
              <a:rPr lang="it-IT" dirty="0" smtClean="0">
                <a:solidFill>
                  <a:schemeClr val="tx1"/>
                </a:solidFill>
              </a:rPr>
              <a:t>per </a:t>
            </a:r>
            <a:r>
              <a:rPr lang="it-IT" dirty="0">
                <a:solidFill>
                  <a:schemeClr val="tx1"/>
                </a:solidFill>
              </a:rPr>
              <a:t>lavori, di importi pari o superiori a 150.000 euro (fatta salva apposita qualificazione e comunque, non superiori a 1 milione di euro</a:t>
            </a:r>
            <a:r>
              <a:rPr lang="it-IT" dirty="0" smtClean="0">
                <a:solidFill>
                  <a:schemeClr val="tx1"/>
                </a:solidFill>
              </a:rPr>
              <a:t>)</a:t>
            </a:r>
          </a:p>
          <a:p>
            <a:pPr algn="l"/>
            <a:r>
              <a:rPr lang="it-IT" dirty="0" smtClean="0">
                <a:solidFill>
                  <a:schemeClr val="tx1"/>
                </a:solidFill>
              </a:rPr>
              <a:t> </a:t>
            </a:r>
          </a:p>
          <a:p>
            <a:pPr algn="l"/>
            <a:r>
              <a:rPr lang="it-IT" b="1" dirty="0" smtClean="0">
                <a:solidFill>
                  <a:schemeClr val="tx1"/>
                </a:solidFill>
              </a:rPr>
              <a:t>i </a:t>
            </a:r>
            <a:r>
              <a:rPr lang="it-IT" b="1" dirty="0">
                <a:solidFill>
                  <a:schemeClr val="tx1"/>
                </a:solidFill>
              </a:rPr>
              <a:t>Comuni non capoluogo devono ricorrere a strutture “sovracomunali”, </a:t>
            </a:r>
            <a:r>
              <a:rPr lang="it-IT" dirty="0">
                <a:solidFill>
                  <a:schemeClr val="tx1"/>
                </a:solidFill>
              </a:rPr>
              <a:t>indicate al comma 4 dell’art. 37 (soggetti dotati di apposita qualificazione) oppure ad enti sovracomunali anche non qualificati quali Unione dei Comuni, Province, Città metropolitane o Comuni capoluogo</a:t>
            </a:r>
            <a:endParaRPr lang="it-IT" sz="2000" dirty="0" smtClean="0">
              <a:solidFill>
                <a:schemeClr val="tx1"/>
              </a:solidFill>
            </a:endParaRPr>
          </a:p>
        </p:txBody>
      </p:sp>
    </p:spTree>
    <p:extLst>
      <p:ext uri="{BB962C8B-B14F-4D97-AF65-F5344CB8AC3E}">
        <p14:creationId xmlns:p14="http://schemas.microsoft.com/office/powerpoint/2010/main" val="3815211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454967"/>
            <a:ext cx="7558217" cy="461665"/>
          </a:xfrm>
          <a:prstGeom prst="rect">
            <a:avLst/>
          </a:prstGeom>
          <a:noFill/>
        </p:spPr>
        <p:txBody>
          <a:bodyPr wrap="square" rtlCol="0">
            <a:spAutoFit/>
          </a:bodyPr>
          <a:lstStyle/>
          <a:p>
            <a:r>
              <a:rPr lang="it-IT" sz="2400" spc="300" dirty="0" smtClean="0">
                <a:latin typeface="Geometr212 Bk BT" panose="020B0604020204020204" pitchFamily="34" charset="0"/>
                <a:ea typeface="+mj-ea"/>
                <a:cs typeface="+mj-cs"/>
              </a:rPr>
              <a:t>PNRR–ASPETTI CONTABILI E MONITORAGGIO</a:t>
            </a:r>
            <a:endParaRPr lang="it-IT" sz="2400" spc="300" dirty="0">
              <a:latin typeface="Geometr212 Bk BT" panose="020B0604020204020204" pitchFamily="34" charset="0"/>
              <a:ea typeface="+mj-ea"/>
              <a:cs typeface="+mj-cs"/>
            </a:endParaRPr>
          </a:p>
        </p:txBody>
      </p:sp>
      <p:sp>
        <p:nvSpPr>
          <p:cNvPr id="11" name="Rettangolo 10"/>
          <p:cNvSpPr/>
          <p:nvPr/>
        </p:nvSpPr>
        <p:spPr>
          <a:xfrm>
            <a:off x="662152" y="990600"/>
            <a:ext cx="7415048" cy="525780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990600"/>
            <a:ext cx="7440881" cy="511425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1100" dirty="0" smtClean="0">
                <a:solidFill>
                  <a:schemeClr val="tx1"/>
                </a:solidFill>
              </a:rPr>
              <a:t>Gli Enti beneficiari di finanziamenti PNRR sono obbligati a:</a:t>
            </a:r>
          </a:p>
          <a:p>
            <a:pPr algn="l"/>
            <a:endParaRPr lang="it-IT" sz="1100" dirty="0" smtClean="0">
              <a:solidFill>
                <a:schemeClr val="tx1"/>
              </a:solidFill>
            </a:endParaRPr>
          </a:p>
          <a:p>
            <a:pPr algn="l"/>
            <a:r>
              <a:rPr lang="it-IT" sz="1100" dirty="0" smtClean="0">
                <a:solidFill>
                  <a:schemeClr val="tx1"/>
                </a:solidFill>
              </a:rPr>
              <a:t>- alimentare </a:t>
            </a:r>
            <a:r>
              <a:rPr lang="it-IT" sz="1100" dirty="0">
                <a:solidFill>
                  <a:schemeClr val="tx1"/>
                </a:solidFill>
              </a:rPr>
              <a:t>il sistema informatico utilizzato dal Ministero dell'interno finalizzato a raccogliere, registrare </a:t>
            </a:r>
            <a:r>
              <a:rPr lang="it-IT" sz="1100" dirty="0" smtClean="0">
                <a:solidFill>
                  <a:schemeClr val="tx1"/>
                </a:solidFill>
              </a:rPr>
              <a:t>e archiviare </a:t>
            </a:r>
            <a:r>
              <a:rPr lang="it-IT" sz="1100" dirty="0">
                <a:solidFill>
                  <a:schemeClr val="tx1"/>
                </a:solidFill>
              </a:rPr>
              <a:t>in formato elettronico i dati per ciascuna operazione necessari per la sorveglianza, la </a:t>
            </a:r>
            <a:r>
              <a:rPr lang="it-IT" sz="1100" dirty="0" smtClean="0">
                <a:solidFill>
                  <a:schemeClr val="tx1"/>
                </a:solidFill>
              </a:rPr>
              <a:t>valutazione, la </a:t>
            </a:r>
            <a:r>
              <a:rPr lang="it-IT" sz="1100" dirty="0">
                <a:solidFill>
                  <a:schemeClr val="tx1"/>
                </a:solidFill>
              </a:rPr>
              <a:t>gestione finanziaria, la verifica e </a:t>
            </a:r>
            <a:r>
              <a:rPr lang="it-IT" sz="1100" dirty="0" smtClean="0">
                <a:solidFill>
                  <a:schemeClr val="tx1"/>
                </a:solidFill>
              </a:rPr>
              <a:t>l'audit;</a:t>
            </a:r>
            <a:endParaRPr lang="it-IT" sz="1100" dirty="0">
              <a:solidFill>
                <a:schemeClr val="tx1"/>
              </a:solidFill>
            </a:endParaRPr>
          </a:p>
          <a:p>
            <a:pPr algn="l"/>
            <a:r>
              <a:rPr lang="it-IT" sz="1100" dirty="0" smtClean="0">
                <a:solidFill>
                  <a:schemeClr val="tx1"/>
                </a:solidFill>
              </a:rPr>
              <a:t>- caricare </a:t>
            </a:r>
            <a:r>
              <a:rPr lang="it-IT" sz="1100" dirty="0">
                <a:solidFill>
                  <a:schemeClr val="tx1"/>
                </a:solidFill>
              </a:rPr>
              <a:t>sul sistema informatico adottato dal Ministero dell'interno i dati e la documentazione </a:t>
            </a:r>
            <a:r>
              <a:rPr lang="it-IT" sz="1100" dirty="0" smtClean="0">
                <a:solidFill>
                  <a:schemeClr val="tx1"/>
                </a:solidFill>
              </a:rPr>
              <a:t>utile all'esecuzione </a:t>
            </a:r>
            <a:r>
              <a:rPr lang="it-IT" sz="1100" dirty="0">
                <a:solidFill>
                  <a:schemeClr val="tx1"/>
                </a:solidFill>
              </a:rPr>
              <a:t>dei controlli preliminari di conformità normativa sulle procedure di aggiudicazione da </a:t>
            </a:r>
            <a:r>
              <a:rPr lang="it-IT" sz="1100" dirty="0" smtClean="0">
                <a:solidFill>
                  <a:schemeClr val="tx1"/>
                </a:solidFill>
              </a:rPr>
              <a:t>parte dell'Ufficio </a:t>
            </a:r>
            <a:r>
              <a:rPr lang="it-IT" sz="1100" dirty="0">
                <a:solidFill>
                  <a:schemeClr val="tx1"/>
                </a:solidFill>
              </a:rPr>
              <a:t>competente per i controlli, sulla base delle istruzioni fornite dal Servizio centrale </a:t>
            </a:r>
            <a:r>
              <a:rPr lang="it-IT" sz="1100" dirty="0" smtClean="0">
                <a:solidFill>
                  <a:schemeClr val="tx1"/>
                </a:solidFill>
              </a:rPr>
              <a:t>PNRR;</a:t>
            </a:r>
            <a:endParaRPr lang="it-IT" sz="1100" dirty="0">
              <a:solidFill>
                <a:schemeClr val="tx1"/>
              </a:solidFill>
            </a:endParaRPr>
          </a:p>
          <a:p>
            <a:pPr algn="l"/>
            <a:r>
              <a:rPr lang="it-IT" sz="1100" dirty="0" smtClean="0">
                <a:solidFill>
                  <a:schemeClr val="tx1"/>
                </a:solidFill>
              </a:rPr>
              <a:t>- alimentare </a:t>
            </a:r>
            <a:r>
              <a:rPr lang="it-IT" sz="1100" dirty="0">
                <a:solidFill>
                  <a:schemeClr val="tx1"/>
                </a:solidFill>
              </a:rPr>
              <a:t>tempestivamente il sistema di monitoraggio finanziario, fisico e procedurale e rilevare </a:t>
            </a:r>
            <a:r>
              <a:rPr lang="it-IT" sz="1100" dirty="0" smtClean="0">
                <a:solidFill>
                  <a:schemeClr val="tx1"/>
                </a:solidFill>
              </a:rPr>
              <a:t>e garantire </a:t>
            </a:r>
            <a:r>
              <a:rPr lang="it-IT" sz="1100" dirty="0">
                <a:solidFill>
                  <a:schemeClr val="tx1"/>
                </a:solidFill>
              </a:rPr>
              <a:t>la correttezza, l'affidabilità e la congruenza dei relativi dati, e di quelli che comprovano </a:t>
            </a:r>
            <a:r>
              <a:rPr lang="it-IT" sz="1100" dirty="0" smtClean="0">
                <a:solidFill>
                  <a:schemeClr val="tx1"/>
                </a:solidFill>
              </a:rPr>
              <a:t>il conseguimento </a:t>
            </a:r>
            <a:r>
              <a:rPr lang="it-IT" sz="1100" dirty="0">
                <a:solidFill>
                  <a:schemeClr val="tx1"/>
                </a:solidFill>
              </a:rPr>
              <a:t>degli obiettivi dell'intervento quantificati in base agli stessi indicatori adottati per </a:t>
            </a:r>
            <a:r>
              <a:rPr lang="it-IT" sz="1100" dirty="0" err="1">
                <a:solidFill>
                  <a:schemeClr val="tx1"/>
                </a:solidFill>
              </a:rPr>
              <a:t>milestone</a:t>
            </a:r>
            <a:r>
              <a:rPr lang="it-IT" sz="1100" dirty="0">
                <a:solidFill>
                  <a:schemeClr val="tx1"/>
                </a:solidFill>
              </a:rPr>
              <a:t> </a:t>
            </a:r>
            <a:r>
              <a:rPr lang="it-IT" sz="1100" dirty="0" smtClean="0">
                <a:solidFill>
                  <a:schemeClr val="tx1"/>
                </a:solidFill>
              </a:rPr>
              <a:t>e target </a:t>
            </a:r>
            <a:r>
              <a:rPr lang="it-IT" sz="1100" dirty="0">
                <a:solidFill>
                  <a:schemeClr val="tx1"/>
                </a:solidFill>
              </a:rPr>
              <a:t>della misura e assicurarne l'inserimento nel sistema informativo e gestionale adottato dal </a:t>
            </a:r>
            <a:r>
              <a:rPr lang="it-IT" sz="1100" dirty="0" smtClean="0">
                <a:solidFill>
                  <a:schemeClr val="tx1"/>
                </a:solidFill>
              </a:rPr>
              <a:t>Ministero dell'Interno;</a:t>
            </a:r>
            <a:endParaRPr lang="it-IT" sz="1100" dirty="0">
              <a:solidFill>
                <a:schemeClr val="tx1"/>
              </a:solidFill>
            </a:endParaRPr>
          </a:p>
          <a:p>
            <a:pPr algn="l"/>
            <a:r>
              <a:rPr lang="it-IT" sz="1100" dirty="0" smtClean="0">
                <a:solidFill>
                  <a:schemeClr val="tx1"/>
                </a:solidFill>
              </a:rPr>
              <a:t>- fornire </a:t>
            </a:r>
            <a:r>
              <a:rPr lang="it-IT" sz="1100" dirty="0">
                <a:solidFill>
                  <a:schemeClr val="tx1"/>
                </a:solidFill>
              </a:rPr>
              <a:t>tutte le informazioni richieste relativamente alle procedure e alle verifiche in relazione alle </a:t>
            </a:r>
            <a:r>
              <a:rPr lang="it-IT" sz="1100" dirty="0" smtClean="0">
                <a:solidFill>
                  <a:schemeClr val="tx1"/>
                </a:solidFill>
              </a:rPr>
              <a:t>spese rendicontate </a:t>
            </a:r>
            <a:r>
              <a:rPr lang="it-IT" sz="1100" dirty="0">
                <a:solidFill>
                  <a:schemeClr val="tx1"/>
                </a:solidFill>
              </a:rPr>
              <a:t>conformemente alle procedure e agli strumenti definiti nella manualistica adottata dal </a:t>
            </a:r>
            <a:r>
              <a:rPr lang="it-IT" sz="1100" dirty="0" smtClean="0">
                <a:solidFill>
                  <a:schemeClr val="tx1"/>
                </a:solidFill>
              </a:rPr>
              <a:t>servizio centrale </a:t>
            </a:r>
            <a:r>
              <a:rPr lang="it-IT" sz="1100" dirty="0">
                <a:solidFill>
                  <a:schemeClr val="tx1"/>
                </a:solidFill>
              </a:rPr>
              <a:t>del PNRR e dal Ministero </a:t>
            </a:r>
            <a:r>
              <a:rPr lang="it-IT" sz="1100" dirty="0" smtClean="0">
                <a:solidFill>
                  <a:schemeClr val="tx1"/>
                </a:solidFill>
              </a:rPr>
              <a:t>dell'Interno;</a:t>
            </a:r>
            <a:endParaRPr lang="it-IT" sz="1100" dirty="0">
              <a:solidFill>
                <a:schemeClr val="tx1"/>
              </a:solidFill>
            </a:endParaRPr>
          </a:p>
          <a:p>
            <a:pPr algn="l"/>
            <a:r>
              <a:rPr lang="it-IT" sz="1100" dirty="0">
                <a:solidFill>
                  <a:schemeClr val="tx1"/>
                </a:solidFill>
              </a:rPr>
              <a:t>-</a:t>
            </a:r>
            <a:r>
              <a:rPr lang="it-IT" sz="1100" dirty="0" smtClean="0">
                <a:solidFill>
                  <a:schemeClr val="tx1"/>
                </a:solidFill>
              </a:rPr>
              <a:t> </a:t>
            </a:r>
            <a:r>
              <a:rPr lang="it-IT" sz="1100" dirty="0">
                <a:solidFill>
                  <a:schemeClr val="tx1"/>
                </a:solidFill>
              </a:rPr>
              <a:t>garantire la conservazione della documentazione progettuale in fascicoli cartacei o informatici </a:t>
            </a:r>
            <a:r>
              <a:rPr lang="it-IT" sz="1100" dirty="0" smtClean="0">
                <a:solidFill>
                  <a:schemeClr val="tx1"/>
                </a:solidFill>
              </a:rPr>
              <a:t>per assicurare </a:t>
            </a:r>
            <a:r>
              <a:rPr lang="it-IT" sz="1100" dirty="0">
                <a:solidFill>
                  <a:schemeClr val="tx1"/>
                </a:solidFill>
              </a:rPr>
              <a:t>la completa tracciabilità delle operazioni </a:t>
            </a:r>
            <a:r>
              <a:rPr lang="it-IT" sz="1100" dirty="0" smtClean="0">
                <a:solidFill>
                  <a:schemeClr val="tx1"/>
                </a:solidFill>
              </a:rPr>
              <a:t>;</a:t>
            </a:r>
            <a:endParaRPr lang="it-IT" sz="1100" dirty="0">
              <a:solidFill>
                <a:schemeClr val="tx1"/>
              </a:solidFill>
            </a:endParaRPr>
          </a:p>
          <a:p>
            <a:pPr algn="l"/>
            <a:r>
              <a:rPr lang="it-IT" sz="1100" dirty="0" smtClean="0">
                <a:solidFill>
                  <a:schemeClr val="tx1"/>
                </a:solidFill>
              </a:rPr>
              <a:t>- facilitare </a:t>
            </a:r>
            <a:r>
              <a:rPr lang="it-IT" sz="1100" dirty="0">
                <a:solidFill>
                  <a:schemeClr val="tx1"/>
                </a:solidFill>
              </a:rPr>
              <a:t>le verifiche dell'Ufficio competente per i controlli del Ministero dell'Interno, dell'Unità di </a:t>
            </a:r>
            <a:r>
              <a:rPr lang="it-IT" sz="1100" dirty="0" smtClean="0">
                <a:solidFill>
                  <a:schemeClr val="tx1"/>
                </a:solidFill>
              </a:rPr>
              <a:t>Audit, della </a:t>
            </a:r>
            <a:r>
              <a:rPr lang="it-IT" sz="1100" dirty="0">
                <a:solidFill>
                  <a:schemeClr val="tx1"/>
                </a:solidFill>
              </a:rPr>
              <a:t>Commissione europea e di altri organismi </a:t>
            </a:r>
            <a:r>
              <a:rPr lang="it-IT" sz="1100" dirty="0" smtClean="0">
                <a:solidFill>
                  <a:schemeClr val="tx1"/>
                </a:solidFill>
              </a:rPr>
              <a:t>autorizzati;</a:t>
            </a:r>
            <a:endParaRPr lang="it-IT" sz="1100" dirty="0">
              <a:solidFill>
                <a:schemeClr val="tx1"/>
              </a:solidFill>
            </a:endParaRPr>
          </a:p>
          <a:p>
            <a:pPr algn="l"/>
            <a:r>
              <a:rPr lang="it-IT" sz="1100" dirty="0">
                <a:solidFill>
                  <a:schemeClr val="tx1"/>
                </a:solidFill>
              </a:rPr>
              <a:t>-</a:t>
            </a:r>
            <a:r>
              <a:rPr lang="it-IT" sz="1100" dirty="0" smtClean="0">
                <a:solidFill>
                  <a:schemeClr val="tx1"/>
                </a:solidFill>
              </a:rPr>
              <a:t> </a:t>
            </a:r>
            <a:r>
              <a:rPr lang="it-IT" sz="1100" dirty="0">
                <a:solidFill>
                  <a:schemeClr val="tx1"/>
                </a:solidFill>
              </a:rPr>
              <a:t>garantire la disponibilità dei documenti giustificativi relativi alle spese sostenute e dei target </a:t>
            </a:r>
            <a:r>
              <a:rPr lang="it-IT" sz="1100" dirty="0" smtClean="0">
                <a:solidFill>
                  <a:schemeClr val="tx1"/>
                </a:solidFill>
              </a:rPr>
              <a:t>realizzati;</a:t>
            </a:r>
            <a:endParaRPr lang="it-IT" sz="1100" dirty="0">
              <a:solidFill>
                <a:schemeClr val="tx1"/>
              </a:solidFill>
            </a:endParaRPr>
          </a:p>
          <a:p>
            <a:pPr algn="l"/>
            <a:r>
              <a:rPr lang="it-IT" sz="1100" dirty="0" smtClean="0">
                <a:solidFill>
                  <a:schemeClr val="tx1"/>
                </a:solidFill>
              </a:rPr>
              <a:t>- predisporre </a:t>
            </a:r>
            <a:r>
              <a:rPr lang="it-IT" sz="1100" dirty="0">
                <a:solidFill>
                  <a:schemeClr val="tx1"/>
                </a:solidFill>
              </a:rPr>
              <a:t>i pagamenti secondo le procedure stabilite dal servizio centrale PNRR e dal </a:t>
            </a:r>
            <a:r>
              <a:rPr lang="it-IT" sz="1100" dirty="0" smtClean="0">
                <a:solidFill>
                  <a:schemeClr val="tx1"/>
                </a:solidFill>
              </a:rPr>
              <a:t>Ministero dell'Interno nel </a:t>
            </a:r>
            <a:r>
              <a:rPr lang="it-IT" sz="1100" dirty="0">
                <a:solidFill>
                  <a:schemeClr val="tx1"/>
                </a:solidFill>
              </a:rPr>
              <a:t>rispetto del piano finanziario e cronogramma di </a:t>
            </a:r>
            <a:r>
              <a:rPr lang="it-IT" sz="1100" dirty="0" smtClean="0">
                <a:solidFill>
                  <a:schemeClr val="tx1"/>
                </a:solidFill>
              </a:rPr>
              <a:t>spesa approvato</a:t>
            </a:r>
            <a:r>
              <a:rPr lang="it-IT" sz="1100" dirty="0">
                <a:solidFill>
                  <a:schemeClr val="tx1"/>
                </a:solidFill>
              </a:rPr>
              <a:t>, inserendo nel sistema informatico i relativi documenti riferiti alle procedure e i giustificativi </a:t>
            </a:r>
            <a:r>
              <a:rPr lang="it-IT" sz="1100" dirty="0" smtClean="0">
                <a:solidFill>
                  <a:schemeClr val="tx1"/>
                </a:solidFill>
              </a:rPr>
              <a:t>di spesa </a:t>
            </a:r>
            <a:r>
              <a:rPr lang="it-IT" sz="1100" dirty="0">
                <a:solidFill>
                  <a:schemeClr val="tx1"/>
                </a:solidFill>
              </a:rPr>
              <a:t>e pagamento necessari ai controlli ordinari di legalità e ai controlli amministrativo-contabili </a:t>
            </a:r>
            <a:r>
              <a:rPr lang="it-IT" sz="1100" dirty="0" smtClean="0">
                <a:solidFill>
                  <a:schemeClr val="tx1"/>
                </a:solidFill>
              </a:rPr>
              <a:t>previsti dalla </a:t>
            </a:r>
            <a:r>
              <a:rPr lang="it-IT" sz="1100" dirty="0">
                <a:solidFill>
                  <a:schemeClr val="tx1"/>
                </a:solidFill>
              </a:rPr>
              <a:t>legislazione nazionale </a:t>
            </a:r>
            <a:r>
              <a:rPr lang="it-IT" sz="1100" dirty="0" smtClean="0">
                <a:solidFill>
                  <a:schemeClr val="tx1"/>
                </a:solidFill>
              </a:rPr>
              <a:t>applicabile;</a:t>
            </a:r>
            <a:endParaRPr lang="it-IT" sz="1100" dirty="0">
              <a:solidFill>
                <a:schemeClr val="tx1"/>
              </a:solidFill>
            </a:endParaRPr>
          </a:p>
          <a:p>
            <a:pPr algn="l"/>
            <a:r>
              <a:rPr lang="it-IT" sz="1100" dirty="0" smtClean="0">
                <a:solidFill>
                  <a:schemeClr val="tx1"/>
                </a:solidFill>
              </a:rPr>
              <a:t>- inoltrare </a:t>
            </a:r>
            <a:r>
              <a:rPr lang="it-IT" sz="1100" dirty="0">
                <a:solidFill>
                  <a:schemeClr val="tx1"/>
                </a:solidFill>
              </a:rPr>
              <a:t>le Richieste di pagamento, tramite l'apposito servizio informatico, al Ministero dell'Interno, </a:t>
            </a:r>
            <a:r>
              <a:rPr lang="it-IT" sz="1100" dirty="0" smtClean="0">
                <a:solidFill>
                  <a:schemeClr val="tx1"/>
                </a:solidFill>
              </a:rPr>
              <a:t>in qualità </a:t>
            </a:r>
            <a:r>
              <a:rPr lang="it-IT" sz="1100" dirty="0">
                <a:solidFill>
                  <a:schemeClr val="tx1"/>
                </a:solidFill>
              </a:rPr>
              <a:t>di Amministrazione Centrale Titolare </a:t>
            </a:r>
            <a:r>
              <a:rPr lang="it-IT" sz="1100" dirty="0" smtClean="0">
                <a:solidFill>
                  <a:schemeClr val="tx1"/>
                </a:solidFill>
              </a:rPr>
              <a:t>;</a:t>
            </a:r>
            <a:endParaRPr lang="it-IT" sz="1100" dirty="0">
              <a:solidFill>
                <a:schemeClr val="tx1"/>
              </a:solidFill>
            </a:endParaRPr>
          </a:p>
          <a:p>
            <a:pPr algn="l"/>
            <a:r>
              <a:rPr lang="it-IT" sz="1100" dirty="0" smtClean="0">
                <a:solidFill>
                  <a:schemeClr val="tx1"/>
                </a:solidFill>
              </a:rPr>
              <a:t>- garantire </a:t>
            </a:r>
            <a:r>
              <a:rPr lang="it-IT" sz="1100" dirty="0">
                <a:solidFill>
                  <a:schemeClr val="tx1"/>
                </a:solidFill>
              </a:rPr>
              <a:t>l'adozione di codificazione contabile adeguata e informatizzata per tutte le transazioni relative </a:t>
            </a:r>
            <a:r>
              <a:rPr lang="it-IT" sz="1100" dirty="0" smtClean="0">
                <a:solidFill>
                  <a:schemeClr val="tx1"/>
                </a:solidFill>
              </a:rPr>
              <a:t>al progetto </a:t>
            </a:r>
            <a:r>
              <a:rPr lang="it-IT" sz="1100" dirty="0">
                <a:solidFill>
                  <a:schemeClr val="tx1"/>
                </a:solidFill>
              </a:rPr>
              <a:t>per assicurare la tracciabilità dell'utilizzo delle risorse del PNRR</a:t>
            </a:r>
            <a:endParaRPr lang="it-IT" sz="1100" dirty="0" smtClean="0">
              <a:solidFill>
                <a:schemeClr val="tx1"/>
              </a:solidFill>
            </a:endParaRPr>
          </a:p>
        </p:txBody>
      </p:sp>
    </p:spTree>
    <p:extLst>
      <p:ext uri="{BB962C8B-B14F-4D97-AF65-F5344CB8AC3E}">
        <p14:creationId xmlns:p14="http://schemas.microsoft.com/office/powerpoint/2010/main" val="2228033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5" descr="RETE CICLABIL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756" y="1450262"/>
            <a:ext cx="5066553"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rot="15482383">
            <a:off x="5667886" y="3066930"/>
            <a:ext cx="527309" cy="3710518"/>
          </a:xfrm>
          <a:prstGeom prst="rect">
            <a:avLst/>
          </a:prstGeom>
          <a:pattFill prst="pct30">
            <a:fgClr>
              <a:srgbClr val="92D050"/>
            </a:fgClr>
            <a:bgClr>
              <a:schemeClr val="bg1"/>
            </a:bgClr>
          </a:patt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1 5"/>
          <p:cNvCxnSpPr/>
          <p:nvPr/>
        </p:nvCxnSpPr>
        <p:spPr>
          <a:xfrm flipV="1">
            <a:off x="4152046" y="5105133"/>
            <a:ext cx="643738" cy="1901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flipV="1">
            <a:off x="7283297" y="2227913"/>
            <a:ext cx="543464" cy="220836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rot="20839301">
            <a:off x="5062713" y="1602352"/>
            <a:ext cx="527309" cy="4138800"/>
          </a:xfrm>
          <a:prstGeom prst="rect">
            <a:avLst/>
          </a:prstGeom>
          <a:pattFill prst="pct30">
            <a:fgClr>
              <a:schemeClr val="accent1"/>
            </a:fgClr>
            <a:bgClr>
              <a:schemeClr val="bg1"/>
            </a:bgClr>
          </a:patt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Arco 8"/>
          <p:cNvSpPr/>
          <p:nvPr/>
        </p:nvSpPr>
        <p:spPr>
          <a:xfrm rot="20832893">
            <a:off x="3236686" y="2015979"/>
            <a:ext cx="4361007" cy="4259894"/>
          </a:xfrm>
          <a:prstGeom prst="arc">
            <a:avLst/>
          </a:prstGeom>
          <a:ln w="762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0" name="Connettore 2 9"/>
          <p:cNvCxnSpPr/>
          <p:nvPr/>
        </p:nvCxnSpPr>
        <p:spPr>
          <a:xfrm flipV="1">
            <a:off x="7538614" y="3222751"/>
            <a:ext cx="1141826" cy="389068"/>
          </a:xfrm>
          <a:prstGeom prst="straightConnector1">
            <a:avLst/>
          </a:prstGeom>
          <a:ln w="762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6461335" y="1169527"/>
            <a:ext cx="38175" cy="1058386"/>
          </a:xfrm>
          <a:prstGeom prst="straightConnector1">
            <a:avLst/>
          </a:prstGeom>
          <a:ln w="762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rot="4665283">
            <a:off x="5699052" y="1999123"/>
            <a:ext cx="815788" cy="4361746"/>
          </a:xfrm>
          <a:prstGeom prst="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rot="20839301">
            <a:off x="4785726" y="1625319"/>
            <a:ext cx="815788" cy="41388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1 13"/>
          <p:cNvCxnSpPr/>
          <p:nvPr/>
        </p:nvCxnSpPr>
        <p:spPr>
          <a:xfrm>
            <a:off x="4729947" y="1586252"/>
            <a:ext cx="290822" cy="229171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H="1" flipV="1">
            <a:off x="4126993" y="2944896"/>
            <a:ext cx="722487" cy="302204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5549250" y="4020605"/>
            <a:ext cx="2595251" cy="127472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flipV="1">
            <a:off x="4795784" y="5105134"/>
            <a:ext cx="753466" cy="190194"/>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H="1">
            <a:off x="5489835" y="5295328"/>
            <a:ext cx="59415" cy="70611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5020769" y="3877965"/>
            <a:ext cx="618031" cy="229171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flipV="1">
            <a:off x="6140947" y="1450263"/>
            <a:ext cx="358563" cy="341195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flipH="1">
            <a:off x="3646328" y="2129285"/>
            <a:ext cx="1078072" cy="232915"/>
          </a:xfrm>
          <a:prstGeom prst="straightConnector1">
            <a:avLst/>
          </a:prstGeom>
          <a:ln w="762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STRATEGIE ALLA SCALA LOCALE</a:t>
            </a:r>
            <a:endParaRPr lang="it-IT" sz="2800" spc="300" dirty="0">
              <a:latin typeface="Geometr212 Bk BT" panose="020B0604020204020204" pitchFamily="34" charset="0"/>
              <a:ea typeface="+mj-ea"/>
              <a:cs typeface="+mj-cs"/>
            </a:endParaRPr>
          </a:p>
        </p:txBody>
      </p:sp>
      <p:sp>
        <p:nvSpPr>
          <p:cNvPr id="30" name="Rettangolo 29"/>
          <p:cNvSpPr/>
          <p:nvPr/>
        </p:nvSpPr>
        <p:spPr>
          <a:xfrm>
            <a:off x="662152" y="1371600"/>
            <a:ext cx="2633604"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662152" y="1371600"/>
            <a:ext cx="2633604"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dirty="0" smtClean="0">
                <a:solidFill>
                  <a:schemeClr val="tx1"/>
                </a:solidFill>
              </a:rPr>
              <a:t>OBIETTIVI DUP</a:t>
            </a:r>
          </a:p>
          <a:p>
            <a:pPr lvl="0"/>
            <a:endParaRPr lang="it-IT" dirty="0" smtClean="0">
              <a:solidFill>
                <a:schemeClr val="tx1"/>
              </a:solidFill>
            </a:endParaRPr>
          </a:p>
          <a:p>
            <a:pPr lvl="0"/>
            <a:r>
              <a:rPr lang="it-IT" sz="1400" dirty="0" smtClean="0">
                <a:solidFill>
                  <a:schemeClr val="tx1"/>
                </a:solidFill>
              </a:rPr>
              <a:t>A02_01 </a:t>
            </a:r>
            <a:r>
              <a:rPr lang="it-IT" sz="1400" dirty="0">
                <a:solidFill>
                  <a:schemeClr val="tx1"/>
                </a:solidFill>
              </a:rPr>
              <a:t>La Paderno Dugnano del futuro: il territorio un bene da </a:t>
            </a:r>
            <a:r>
              <a:rPr lang="it-IT" sz="1400" dirty="0" smtClean="0">
                <a:solidFill>
                  <a:schemeClr val="tx1"/>
                </a:solidFill>
              </a:rPr>
              <a:t>preservare</a:t>
            </a:r>
          </a:p>
          <a:p>
            <a:pPr lvl="0"/>
            <a:endParaRPr lang="it-IT" sz="1400" dirty="0">
              <a:solidFill>
                <a:schemeClr val="tx1"/>
              </a:solidFill>
            </a:endParaRPr>
          </a:p>
          <a:p>
            <a:pPr lvl="0"/>
            <a:r>
              <a:rPr lang="it-IT" sz="1400" dirty="0">
                <a:solidFill>
                  <a:schemeClr val="tx1"/>
                </a:solidFill>
              </a:rPr>
              <a:t>A02_02 Una città sostenibile e </a:t>
            </a:r>
            <a:r>
              <a:rPr lang="it-IT" sz="1400" dirty="0" smtClean="0">
                <a:solidFill>
                  <a:schemeClr val="tx1"/>
                </a:solidFill>
              </a:rPr>
              <a:t>vivibile</a:t>
            </a:r>
          </a:p>
          <a:p>
            <a:endParaRPr lang="it-IT" sz="1400" dirty="0" smtClean="0">
              <a:solidFill>
                <a:schemeClr val="tx1"/>
              </a:solidFill>
            </a:endParaRPr>
          </a:p>
          <a:p>
            <a:r>
              <a:rPr lang="it-IT" sz="1400" dirty="0" smtClean="0">
                <a:solidFill>
                  <a:schemeClr val="tx1"/>
                </a:solidFill>
              </a:rPr>
              <a:t>A02_04 </a:t>
            </a:r>
            <a:r>
              <a:rPr lang="it-IT" sz="1400" dirty="0">
                <a:solidFill>
                  <a:schemeClr val="tx1"/>
                </a:solidFill>
              </a:rPr>
              <a:t>La cura della città e dei suoi luoghi pubblici</a:t>
            </a:r>
          </a:p>
          <a:p>
            <a:pPr lvl="0"/>
            <a:endParaRPr lang="it-IT" sz="1400" dirty="0" smtClean="0">
              <a:solidFill>
                <a:schemeClr val="tx1"/>
              </a:solidFill>
            </a:endParaRPr>
          </a:p>
          <a:p>
            <a:r>
              <a:rPr lang="it-IT" sz="1400" dirty="0" smtClean="0">
                <a:solidFill>
                  <a:schemeClr val="tx1"/>
                </a:solidFill>
              </a:rPr>
              <a:t>A03_02 </a:t>
            </a:r>
            <a:r>
              <a:rPr lang="it-IT" sz="1400" dirty="0">
                <a:solidFill>
                  <a:schemeClr val="tx1"/>
                </a:solidFill>
              </a:rPr>
              <a:t>Progettare la cultura, vivere la città, migliorare la qualità della </a:t>
            </a:r>
            <a:r>
              <a:rPr lang="it-IT" sz="1400" dirty="0" smtClean="0">
                <a:solidFill>
                  <a:schemeClr val="tx1"/>
                </a:solidFill>
              </a:rPr>
              <a:t>vita</a:t>
            </a:r>
          </a:p>
          <a:p>
            <a:endParaRPr lang="it-IT" sz="1400" dirty="0">
              <a:solidFill>
                <a:schemeClr val="tx1"/>
              </a:solidFill>
            </a:endParaRPr>
          </a:p>
          <a:p>
            <a:pPr lvl="0"/>
            <a:r>
              <a:rPr lang="it-IT" sz="1400" dirty="0">
                <a:solidFill>
                  <a:schemeClr val="tx1"/>
                </a:solidFill>
              </a:rPr>
              <a:t>A03_05 Mobilità urbana e metropolitana</a:t>
            </a:r>
          </a:p>
          <a:p>
            <a:endParaRPr lang="it-IT" dirty="0"/>
          </a:p>
          <a:p>
            <a:pPr lvl="0"/>
            <a:endParaRPr lang="it-IT" dirty="0"/>
          </a:p>
        </p:txBody>
      </p:sp>
    </p:spTree>
    <p:extLst>
      <p:ext uri="{BB962C8B-B14F-4D97-AF65-F5344CB8AC3E}">
        <p14:creationId xmlns:p14="http://schemas.microsoft.com/office/powerpoint/2010/main" val="3387844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9600" y="454967"/>
            <a:ext cx="7558217" cy="369332"/>
          </a:xfrm>
          <a:prstGeom prst="rect">
            <a:avLst/>
          </a:prstGeom>
          <a:noFill/>
        </p:spPr>
        <p:txBody>
          <a:bodyPr wrap="square" rtlCol="0">
            <a:spAutoFit/>
          </a:bodyPr>
          <a:lstStyle/>
          <a:p>
            <a:r>
              <a:rPr lang="it-IT" spc="300" dirty="0" smtClean="0">
                <a:latin typeface="Geometr212 Bk BT" panose="020B0604020204020204" pitchFamily="34" charset="0"/>
                <a:ea typeface="+mj-ea"/>
                <a:cs typeface="+mj-cs"/>
              </a:rPr>
              <a:t>PNRR–CRITICITA’ INTERNAZIONALI E ADEGUAMENTO PREZZI</a:t>
            </a:r>
            <a:endParaRPr lang="it-IT" spc="300" dirty="0">
              <a:latin typeface="Geometr212 Bk BT" panose="020B0604020204020204" pitchFamily="34" charset="0"/>
              <a:ea typeface="+mj-ea"/>
              <a:cs typeface="+mj-cs"/>
            </a:endParaRPr>
          </a:p>
        </p:txBody>
      </p:sp>
      <p:sp>
        <p:nvSpPr>
          <p:cNvPr id="11" name="Rettangolo 10"/>
          <p:cNvSpPr/>
          <p:nvPr/>
        </p:nvSpPr>
        <p:spPr>
          <a:xfrm>
            <a:off x="662152" y="990600"/>
            <a:ext cx="7415048" cy="525780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txBox="1">
            <a:spLocks/>
          </p:cNvSpPr>
          <p:nvPr/>
        </p:nvSpPr>
        <p:spPr>
          <a:xfrm>
            <a:off x="636319" y="1071939"/>
            <a:ext cx="7440881" cy="503291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1100" dirty="0" smtClean="0">
                <a:solidFill>
                  <a:schemeClr val="tx1"/>
                </a:solidFill>
              </a:rPr>
              <a:t>Il </a:t>
            </a:r>
            <a:r>
              <a:rPr lang="it-IT" sz="1100" dirty="0">
                <a:solidFill>
                  <a:schemeClr val="tx1"/>
                </a:solidFill>
              </a:rPr>
              <a:t>Consiglio dei Ministri, nella seduta </a:t>
            </a:r>
            <a:r>
              <a:rPr lang="it-IT" sz="1100" dirty="0" smtClean="0">
                <a:solidFill>
                  <a:schemeClr val="tx1"/>
                </a:solidFill>
              </a:rPr>
              <a:t>del </a:t>
            </a:r>
            <a:r>
              <a:rPr lang="it-IT" sz="1100" dirty="0">
                <a:solidFill>
                  <a:schemeClr val="tx1"/>
                </a:solidFill>
              </a:rPr>
              <a:t>02.05.2022, ha approvato il testo del </a:t>
            </a:r>
            <a:r>
              <a:rPr lang="it-IT" sz="1100" b="1" dirty="0">
                <a:solidFill>
                  <a:schemeClr val="tx1"/>
                </a:solidFill>
              </a:rPr>
              <a:t>Decreto Aiuti </a:t>
            </a:r>
            <a:r>
              <a:rPr lang="it-IT" sz="1100" b="1" dirty="0" smtClean="0">
                <a:solidFill>
                  <a:schemeClr val="tx1"/>
                </a:solidFill>
              </a:rPr>
              <a:t>2022 </a:t>
            </a:r>
            <a:r>
              <a:rPr lang="it-IT" sz="1100" dirty="0" smtClean="0">
                <a:solidFill>
                  <a:schemeClr val="tx1"/>
                </a:solidFill>
              </a:rPr>
              <a:t>(</a:t>
            </a:r>
            <a:r>
              <a:rPr lang="it-IT" sz="1100" dirty="0">
                <a:solidFill>
                  <a:schemeClr val="tx1"/>
                </a:solidFill>
              </a:rPr>
              <a:t>Decreto-legge 17 maggio 2022, n. </a:t>
            </a:r>
            <a:r>
              <a:rPr lang="it-IT" sz="1100" dirty="0" smtClean="0">
                <a:solidFill>
                  <a:schemeClr val="tx1"/>
                </a:solidFill>
              </a:rPr>
              <a:t>50, pubblicato sulla </a:t>
            </a:r>
            <a:r>
              <a:rPr lang="it-IT" sz="1100" dirty="0">
                <a:solidFill>
                  <a:schemeClr val="tx1"/>
                </a:solidFill>
              </a:rPr>
              <a:t>G.U. n. 50 del 17 maggio </a:t>
            </a:r>
            <a:r>
              <a:rPr lang="it-IT" sz="1100" dirty="0" smtClean="0">
                <a:solidFill>
                  <a:schemeClr val="tx1"/>
                </a:solidFill>
              </a:rPr>
              <a:t>2022)</a:t>
            </a:r>
            <a:r>
              <a:rPr lang="it-IT" sz="1100" dirty="0">
                <a:solidFill>
                  <a:schemeClr val="tx1"/>
                </a:solidFill>
              </a:rPr>
              <a:t>  recante </a:t>
            </a:r>
            <a:r>
              <a:rPr lang="it-IT" sz="1100" b="1" dirty="0">
                <a:solidFill>
                  <a:schemeClr val="tx1"/>
                </a:solidFill>
              </a:rPr>
              <a:t>"</a:t>
            </a:r>
            <a:r>
              <a:rPr lang="it-IT" sz="1100" b="1" i="1" dirty="0">
                <a:solidFill>
                  <a:schemeClr val="tx1"/>
                </a:solidFill>
              </a:rPr>
              <a:t>Misure urgenti in materia di politiche energetiche nazionali, produttività delle imprese e attrazione degli investimenti, nonché in materia di politiche sociali e di crisi ucraina"</a:t>
            </a:r>
            <a:r>
              <a:rPr lang="it-IT" sz="1100" b="1" dirty="0">
                <a:solidFill>
                  <a:schemeClr val="tx1"/>
                </a:solidFill>
              </a:rPr>
              <a:t>.</a:t>
            </a:r>
            <a:br>
              <a:rPr lang="it-IT" sz="1100" b="1" dirty="0">
                <a:solidFill>
                  <a:schemeClr val="tx1"/>
                </a:solidFill>
              </a:rPr>
            </a:br>
            <a:endParaRPr lang="it-IT" sz="1100" b="1" dirty="0">
              <a:solidFill>
                <a:schemeClr val="tx1"/>
              </a:solidFill>
            </a:endParaRPr>
          </a:p>
          <a:p>
            <a:pPr algn="l"/>
            <a:r>
              <a:rPr lang="it-IT" sz="1100" dirty="0">
                <a:solidFill>
                  <a:schemeClr val="tx1"/>
                </a:solidFill>
              </a:rPr>
              <a:t>Alla luce dell'attuale crisi politica e militare in Ucraina, che sta avendo forti ripercussioni anche nel nostro Paese, il Governo, sulla scia dei precedenti provvedimenti emanati nel corso del 2022, è intervenuto per far fronte alle difficoltà delle imprese di costruzione che si trovano ad affrontare un aumento eccezionale dei prezzi dei materiali da costruzione, dei carburanti e dei prodotti energetici. </a:t>
            </a:r>
            <a:endParaRPr lang="it-IT" sz="1100" dirty="0" smtClean="0">
              <a:solidFill>
                <a:schemeClr val="tx1"/>
              </a:solidFill>
            </a:endParaRPr>
          </a:p>
          <a:p>
            <a:pPr algn="l"/>
            <a:r>
              <a:rPr lang="it-IT" sz="1100" dirty="0">
                <a:solidFill>
                  <a:schemeClr val="tx1"/>
                </a:solidFill>
              </a:rPr>
              <a:t>I</a:t>
            </a:r>
            <a:r>
              <a:rPr lang="it-IT" sz="1100" dirty="0" smtClean="0">
                <a:solidFill>
                  <a:schemeClr val="tx1"/>
                </a:solidFill>
              </a:rPr>
              <a:t>n </a:t>
            </a:r>
            <a:r>
              <a:rPr lang="it-IT" sz="1100" dirty="0">
                <a:solidFill>
                  <a:schemeClr val="tx1"/>
                </a:solidFill>
              </a:rPr>
              <a:t>particolare, il decreto prevede misure per assicurare liquidità alle imprese, fronteggiare il rincaro delle materie prime e dei materiali da costruzione, assicurare produttività e attrazione degli investimenti.</a:t>
            </a:r>
            <a:br>
              <a:rPr lang="it-IT" sz="1100" dirty="0">
                <a:solidFill>
                  <a:schemeClr val="tx1"/>
                </a:solidFill>
              </a:rPr>
            </a:br>
            <a:endParaRPr lang="it-IT" sz="1100" dirty="0">
              <a:solidFill>
                <a:schemeClr val="tx1"/>
              </a:solidFill>
            </a:endParaRPr>
          </a:p>
          <a:p>
            <a:pPr algn="l"/>
            <a:r>
              <a:rPr lang="it-IT" sz="1100" dirty="0">
                <a:solidFill>
                  <a:schemeClr val="tx1"/>
                </a:solidFill>
              </a:rPr>
              <a:t>L'obiettivo sostanziale è quello di consentire la prosecuzione della realizzazione delle opere pubbliche avviate </a:t>
            </a:r>
            <a:r>
              <a:rPr lang="it-IT" sz="1100" dirty="0" smtClean="0">
                <a:solidFill>
                  <a:schemeClr val="tx1"/>
                </a:solidFill>
              </a:rPr>
              <a:t>e </a:t>
            </a:r>
            <a:r>
              <a:rPr lang="it-IT" sz="1100" dirty="0">
                <a:solidFill>
                  <a:schemeClr val="tx1"/>
                </a:solidFill>
              </a:rPr>
              <a:t>stimolare la partecipazione alle nuove </a:t>
            </a:r>
            <a:r>
              <a:rPr lang="it-IT" sz="1100" dirty="0" smtClean="0">
                <a:solidFill>
                  <a:schemeClr val="tx1"/>
                </a:solidFill>
              </a:rPr>
              <a:t>gare –al fine di garantire l’attuazione degli interventi finanziati in tutto o in parte con fondi PNRR- evitando </a:t>
            </a:r>
            <a:r>
              <a:rPr lang="it-IT" sz="1100" dirty="0">
                <a:solidFill>
                  <a:schemeClr val="tx1"/>
                </a:solidFill>
              </a:rPr>
              <a:t>che vadano deserte.</a:t>
            </a:r>
            <a:br>
              <a:rPr lang="it-IT" sz="1100" dirty="0">
                <a:solidFill>
                  <a:schemeClr val="tx1"/>
                </a:solidFill>
              </a:rPr>
            </a:br>
            <a:endParaRPr lang="it-IT" sz="1100" dirty="0">
              <a:solidFill>
                <a:schemeClr val="tx1"/>
              </a:solidFill>
            </a:endParaRPr>
          </a:p>
          <a:p>
            <a:pPr algn="l"/>
            <a:r>
              <a:rPr lang="it-IT" sz="1100" dirty="0">
                <a:solidFill>
                  <a:schemeClr val="tx1"/>
                </a:solidFill>
              </a:rPr>
              <a:t>Il </a:t>
            </a:r>
            <a:r>
              <a:rPr lang="it-IT" sz="1100" dirty="0" smtClean="0">
                <a:solidFill>
                  <a:schemeClr val="tx1"/>
                </a:solidFill>
              </a:rPr>
              <a:t>decreto, </a:t>
            </a:r>
            <a:r>
              <a:rPr lang="it-IT" sz="1100" dirty="0">
                <a:solidFill>
                  <a:schemeClr val="tx1"/>
                </a:solidFill>
              </a:rPr>
              <a:t>all'art. 25, " </a:t>
            </a:r>
            <a:r>
              <a:rPr lang="it-IT" sz="1100" b="1" i="1" dirty="0">
                <a:solidFill>
                  <a:schemeClr val="tx1"/>
                </a:solidFill>
              </a:rPr>
              <a:t>Disposizioni urgenti in materia di appalti pubblici di lavori</a:t>
            </a:r>
            <a:r>
              <a:rPr lang="it-IT" sz="1100" i="1" dirty="0">
                <a:solidFill>
                  <a:schemeClr val="tx1"/>
                </a:solidFill>
              </a:rPr>
              <a:t>"</a:t>
            </a:r>
            <a:r>
              <a:rPr lang="it-IT" sz="1100" dirty="0">
                <a:solidFill>
                  <a:schemeClr val="tx1"/>
                </a:solidFill>
              </a:rPr>
              <a:t>, prevede, in particolare, meccanismi più spediti al fine di fronteggiare l'aumento dei prezzi dei materiali da costruzione.</a:t>
            </a:r>
            <a:br>
              <a:rPr lang="it-IT" sz="1100" dirty="0">
                <a:solidFill>
                  <a:schemeClr val="tx1"/>
                </a:solidFill>
              </a:rPr>
            </a:br>
            <a:endParaRPr lang="it-IT" sz="1100" dirty="0">
              <a:solidFill>
                <a:schemeClr val="tx1"/>
              </a:solidFill>
            </a:endParaRPr>
          </a:p>
          <a:p>
            <a:pPr algn="l"/>
            <a:r>
              <a:rPr lang="it-IT" sz="1100" dirty="0">
                <a:solidFill>
                  <a:schemeClr val="tx1"/>
                </a:solidFill>
              </a:rPr>
              <a:t>Nello specifico, viene stabilito che lo stato di avanzamento dei lavori afferente alle lavorazioni eseguite e contabilizzate dal direttore dei lavori ovvero annotate, sotto la responsabilità dello stesso, nel libretto delle misure dal 1° gennaio 2022 fino al 31 dicembre 2022, viene adottato, anche in deroga alle specifiche clausole contrattuali, applicando le risultanze dei prezzari regionali </a:t>
            </a:r>
            <a:r>
              <a:rPr lang="it-IT" sz="1100" dirty="0" smtClean="0">
                <a:solidFill>
                  <a:schemeClr val="tx1"/>
                </a:solidFill>
              </a:rPr>
              <a:t>aggiornati.</a:t>
            </a:r>
          </a:p>
          <a:p>
            <a:pPr algn="l"/>
            <a:r>
              <a:rPr lang="it-IT" sz="1100" dirty="0" smtClean="0">
                <a:solidFill>
                  <a:schemeClr val="tx1"/>
                </a:solidFill>
              </a:rPr>
              <a:t>Ciascuna </a:t>
            </a:r>
            <a:r>
              <a:rPr lang="it-IT" sz="1100" dirty="0">
                <a:solidFill>
                  <a:schemeClr val="tx1"/>
                </a:solidFill>
              </a:rPr>
              <a:t>Regione, in deroga alle norme che prevedono all'aggiornamento annuale dei prezzari</a:t>
            </a:r>
            <a:r>
              <a:rPr lang="it-IT" sz="1100" dirty="0" smtClean="0">
                <a:solidFill>
                  <a:schemeClr val="tx1"/>
                </a:solidFill>
              </a:rPr>
              <a:t>, è chiamata a procedere </a:t>
            </a:r>
            <a:r>
              <a:rPr lang="it-IT" sz="1100" dirty="0">
                <a:solidFill>
                  <a:schemeClr val="tx1"/>
                </a:solidFill>
              </a:rPr>
              <a:t>per l'anno </a:t>
            </a:r>
            <a:r>
              <a:rPr lang="it-IT" sz="1100" dirty="0" smtClean="0">
                <a:solidFill>
                  <a:schemeClr val="tx1"/>
                </a:solidFill>
              </a:rPr>
              <a:t>2022 </a:t>
            </a:r>
            <a:r>
              <a:rPr lang="it-IT" sz="1100" dirty="0">
                <a:solidFill>
                  <a:schemeClr val="tx1"/>
                </a:solidFill>
              </a:rPr>
              <a:t>ad un aggiornamento </a:t>
            </a:r>
            <a:r>
              <a:rPr lang="it-IT" sz="1100" dirty="0" err="1">
                <a:solidFill>
                  <a:schemeClr val="tx1"/>
                </a:solidFill>
              </a:rPr>
              <a:t>infrannuale</a:t>
            </a:r>
            <a:r>
              <a:rPr lang="it-IT" sz="1100" dirty="0">
                <a:solidFill>
                  <a:schemeClr val="tx1"/>
                </a:solidFill>
              </a:rPr>
              <a:t>, che dovrà essere tassativamente disposto entro il 31 luglio 2022.</a:t>
            </a:r>
            <a:br>
              <a:rPr lang="it-IT" sz="1100" dirty="0">
                <a:solidFill>
                  <a:schemeClr val="tx1"/>
                </a:solidFill>
              </a:rPr>
            </a:br>
            <a:endParaRPr lang="it-IT" sz="1100" dirty="0">
              <a:solidFill>
                <a:schemeClr val="tx1"/>
              </a:solidFill>
            </a:endParaRPr>
          </a:p>
          <a:p>
            <a:pPr algn="l"/>
            <a:r>
              <a:rPr lang="it-IT" sz="1100" dirty="0">
                <a:solidFill>
                  <a:schemeClr val="tx1"/>
                </a:solidFill>
              </a:rPr>
              <a:t>Nelle more del predetto aggiornamento regionale, le Stazioni Appaltanti, per i contratti relativi a lavori, determineranno il costo dei prodotti, delle attrezzature e delle lavorazioni incrementando fino al 20% le risultanze dei prezzari regionali aggiornati alla data del 31 dicembre 2021.</a:t>
            </a:r>
            <a:br>
              <a:rPr lang="it-IT" sz="1100" dirty="0">
                <a:solidFill>
                  <a:schemeClr val="tx1"/>
                </a:solidFill>
              </a:rPr>
            </a:br>
            <a:endParaRPr lang="it-IT" sz="1100" dirty="0">
              <a:solidFill>
                <a:schemeClr val="tx1"/>
              </a:solidFill>
            </a:endParaRPr>
          </a:p>
          <a:p>
            <a:pPr algn="l"/>
            <a:endParaRPr lang="it-IT" sz="800" dirty="0" smtClean="0">
              <a:solidFill>
                <a:schemeClr val="tx1"/>
              </a:solidFill>
            </a:endParaRPr>
          </a:p>
        </p:txBody>
      </p:sp>
    </p:spTree>
    <p:extLst>
      <p:ext uri="{BB962C8B-B14F-4D97-AF65-F5344CB8AC3E}">
        <p14:creationId xmlns:p14="http://schemas.microsoft.com/office/powerpoint/2010/main" val="43831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tangolo 37"/>
          <p:cNvSpPr/>
          <p:nvPr/>
        </p:nvSpPr>
        <p:spPr>
          <a:xfrm>
            <a:off x="1676400" y="1371600"/>
            <a:ext cx="5638800" cy="4701720"/>
          </a:xfrm>
          <a:prstGeom prst="rect">
            <a:avLst/>
          </a:prstGeom>
          <a:solidFill>
            <a:srgbClr val="FFC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p:cNvSpPr/>
          <p:nvPr/>
        </p:nvSpPr>
        <p:spPr>
          <a:xfrm rot="15482383">
            <a:off x="4220086" y="3066930"/>
            <a:ext cx="527309" cy="3710518"/>
          </a:xfrm>
          <a:prstGeom prst="rect">
            <a:avLst/>
          </a:prstGeom>
          <a:pattFill prst="pct30">
            <a:fgClr>
              <a:srgbClr val="92D050"/>
            </a:fgClr>
            <a:bgClr>
              <a:schemeClr val="bg1"/>
            </a:bgClr>
          </a:patt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1 5"/>
          <p:cNvCxnSpPr/>
          <p:nvPr/>
        </p:nvCxnSpPr>
        <p:spPr>
          <a:xfrm flipV="1">
            <a:off x="2667000" y="5105133"/>
            <a:ext cx="643738" cy="1901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rot="20839301">
            <a:off x="3614913" y="1602352"/>
            <a:ext cx="527309" cy="4138800"/>
          </a:xfrm>
          <a:prstGeom prst="rect">
            <a:avLst/>
          </a:prstGeom>
          <a:pattFill prst="pct30">
            <a:fgClr>
              <a:schemeClr val="accent1"/>
            </a:fgClr>
            <a:bgClr>
              <a:schemeClr val="bg1"/>
            </a:bgClr>
          </a:patt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Arco 8"/>
          <p:cNvSpPr/>
          <p:nvPr/>
        </p:nvSpPr>
        <p:spPr>
          <a:xfrm rot="20832893">
            <a:off x="1788886" y="2015979"/>
            <a:ext cx="4361007" cy="4259894"/>
          </a:xfrm>
          <a:prstGeom prst="arc">
            <a:avLst/>
          </a:prstGeom>
          <a:ln w="762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0" name="Connettore 2 9"/>
          <p:cNvCxnSpPr/>
          <p:nvPr/>
        </p:nvCxnSpPr>
        <p:spPr>
          <a:xfrm flipV="1">
            <a:off x="6090814" y="3222751"/>
            <a:ext cx="1141826" cy="389068"/>
          </a:xfrm>
          <a:prstGeom prst="straightConnector1">
            <a:avLst/>
          </a:prstGeom>
          <a:ln w="762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5013535" y="1169527"/>
            <a:ext cx="38175" cy="1058386"/>
          </a:xfrm>
          <a:prstGeom prst="straightConnector1">
            <a:avLst/>
          </a:prstGeom>
          <a:ln w="762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rot="4665283">
            <a:off x="4251252" y="1999123"/>
            <a:ext cx="815788" cy="4361746"/>
          </a:xfrm>
          <a:prstGeom prst="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rot="20839301">
            <a:off x="3337926" y="1625319"/>
            <a:ext cx="815788" cy="41388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1 13"/>
          <p:cNvCxnSpPr/>
          <p:nvPr/>
        </p:nvCxnSpPr>
        <p:spPr>
          <a:xfrm>
            <a:off x="3282147" y="1586252"/>
            <a:ext cx="290822" cy="229171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H="1" flipV="1">
            <a:off x="2679193" y="2944896"/>
            <a:ext cx="722487" cy="302204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4101450" y="4020605"/>
            <a:ext cx="2595251" cy="127472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flipV="1">
            <a:off x="3310738" y="5105134"/>
            <a:ext cx="753466" cy="190194"/>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H="1">
            <a:off x="4004789" y="5295328"/>
            <a:ext cx="59415" cy="70611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3572969" y="3877965"/>
            <a:ext cx="618031" cy="229171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flipH="1">
            <a:off x="2198528" y="2129285"/>
            <a:ext cx="1078072" cy="232915"/>
          </a:xfrm>
          <a:prstGeom prst="straightConnector1">
            <a:avLst/>
          </a:prstGeom>
          <a:ln w="762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STRATEGIE ALLA SCALA LOCALE</a:t>
            </a:r>
            <a:endParaRPr lang="it-IT" sz="2800" spc="300" dirty="0">
              <a:latin typeface="Geometr212 Bk BT" panose="020B0604020204020204" pitchFamily="34" charset="0"/>
              <a:ea typeface="+mj-ea"/>
              <a:cs typeface="+mj-cs"/>
            </a:endParaRPr>
          </a:p>
        </p:txBody>
      </p:sp>
      <p:sp>
        <p:nvSpPr>
          <p:cNvPr id="24" name="Casella di testo 361"/>
          <p:cNvSpPr txBox="1"/>
          <p:nvPr/>
        </p:nvSpPr>
        <p:spPr>
          <a:xfrm>
            <a:off x="152400" y="3888705"/>
            <a:ext cx="2209800" cy="8356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noAutofit/>
          </a:bodyPr>
          <a:lstStyle/>
          <a:p>
            <a:pPr algn="r">
              <a:lnSpc>
                <a:spcPct val="115000"/>
              </a:lnSpc>
              <a:spcAft>
                <a:spcPts val="0"/>
              </a:spcAft>
            </a:pPr>
            <a:r>
              <a:rPr lang="it-IT" sz="900" b="1" dirty="0" smtClean="0">
                <a:solidFill>
                  <a:srgbClr val="000000"/>
                </a:solidFill>
                <a:effectLst/>
                <a:latin typeface="Arial" panose="020B0604020202020204" pitchFamily="34" charset="0"/>
                <a:ea typeface="Calibri"/>
                <a:cs typeface="Arial" panose="020B0604020202020204" pitchFamily="34" charset="0"/>
              </a:rPr>
              <a:t>INTERSCAMBIO FERRO-GOMMA</a:t>
            </a:r>
          </a:p>
          <a:p>
            <a:pPr algn="r">
              <a:lnSpc>
                <a:spcPct val="115000"/>
              </a:lnSpc>
              <a:spcAft>
                <a:spcPts val="0"/>
              </a:spcAft>
            </a:pPr>
            <a:r>
              <a:rPr lang="it-IT" sz="800" dirty="0" smtClean="0">
                <a:solidFill>
                  <a:srgbClr val="000000"/>
                </a:solidFill>
                <a:latin typeface="Arial" panose="020B0604020202020204" pitchFamily="34" charset="0"/>
                <a:ea typeface="Calibri"/>
                <a:cs typeface="Arial" panose="020B0604020202020204" pitchFamily="34" charset="0"/>
              </a:rPr>
              <a:t>Agevolare l’accesso a sistemi di trasporto sicuri, sostenibili e convenienti per tutti migliorando anche la sicurezza stradale con particolare attenzione all’utenza debole e alla mobilità dolce</a:t>
            </a:r>
            <a:endParaRPr lang="it-IT" sz="800" dirty="0">
              <a:solidFill>
                <a:srgbClr val="000000"/>
              </a:solidFill>
              <a:effectLst/>
              <a:latin typeface="Arial" panose="020B0604020202020204" pitchFamily="34" charset="0"/>
              <a:ea typeface="Calibri"/>
              <a:cs typeface="Arial" panose="020B0604020202020204" pitchFamily="34" charset="0"/>
            </a:endParaRPr>
          </a:p>
          <a:p>
            <a:pPr algn="r">
              <a:lnSpc>
                <a:spcPct val="115000"/>
              </a:lnSpc>
              <a:spcAft>
                <a:spcPts val="0"/>
              </a:spcAft>
            </a:pPr>
            <a:r>
              <a:rPr lang="it-IT" sz="800" dirty="0">
                <a:solidFill>
                  <a:srgbClr val="000000"/>
                </a:solidFill>
                <a:effectLst/>
                <a:latin typeface="Arial"/>
                <a:ea typeface="Calibri"/>
                <a:cs typeface="Tahoma"/>
              </a:rPr>
              <a:t> </a:t>
            </a:r>
            <a:endParaRPr lang="it-IT" sz="800" dirty="0">
              <a:solidFill>
                <a:srgbClr val="000000"/>
              </a:solidFill>
              <a:effectLst/>
              <a:latin typeface="Times New Roman"/>
              <a:ea typeface="Calibri"/>
              <a:cs typeface="Tahoma"/>
            </a:endParaRPr>
          </a:p>
        </p:txBody>
      </p:sp>
      <p:sp>
        <p:nvSpPr>
          <p:cNvPr id="25" name="Casella di testo 359"/>
          <p:cNvSpPr txBox="1"/>
          <p:nvPr/>
        </p:nvSpPr>
        <p:spPr>
          <a:xfrm>
            <a:off x="4659146" y="5661761"/>
            <a:ext cx="2075827" cy="16534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noAutofit/>
          </a:bodyPr>
          <a:lstStyle/>
          <a:p>
            <a:pPr algn="just">
              <a:lnSpc>
                <a:spcPct val="115000"/>
              </a:lnSpc>
              <a:spcAft>
                <a:spcPts val="0"/>
              </a:spcAft>
            </a:pPr>
            <a:r>
              <a:rPr lang="it-IT" sz="900" b="1" dirty="0">
                <a:solidFill>
                  <a:srgbClr val="000000"/>
                </a:solidFill>
                <a:effectLst/>
                <a:latin typeface="Arial" panose="020B0604020202020204" pitchFamily="34" charset="0"/>
                <a:ea typeface="Calibri"/>
                <a:cs typeface="Arial" panose="020B0604020202020204" pitchFamily="34" charset="0"/>
              </a:rPr>
              <a:t>OLTRE LE </a:t>
            </a:r>
            <a:r>
              <a:rPr lang="it-IT" sz="900" b="1" dirty="0" smtClean="0">
                <a:solidFill>
                  <a:srgbClr val="000000"/>
                </a:solidFill>
                <a:effectLst/>
                <a:latin typeface="Arial" panose="020B0604020202020204" pitchFamily="34" charset="0"/>
                <a:ea typeface="Calibri"/>
                <a:cs typeface="Arial" panose="020B0604020202020204" pitchFamily="34" charset="0"/>
              </a:rPr>
              <a:t>BARRIERE</a:t>
            </a:r>
          </a:p>
          <a:p>
            <a:pPr algn="just">
              <a:lnSpc>
                <a:spcPct val="115000"/>
              </a:lnSpc>
              <a:spcAft>
                <a:spcPts val="0"/>
              </a:spcAft>
            </a:pPr>
            <a:r>
              <a:rPr lang="it-IT" sz="800" dirty="0" smtClean="0">
                <a:solidFill>
                  <a:srgbClr val="000000"/>
                </a:solidFill>
                <a:latin typeface="Arial" panose="020B0604020202020204" pitchFamily="34" charset="0"/>
                <a:ea typeface="Calibri"/>
                <a:cs typeface="Arial" panose="020B0604020202020204" pitchFamily="34" charset="0"/>
              </a:rPr>
              <a:t>Superamento delle cesure determinate dai grandi assi infrastrutturali che attraversano il territorio comunale</a:t>
            </a:r>
            <a:endParaRPr lang="it-IT" sz="800" dirty="0">
              <a:solidFill>
                <a:srgbClr val="000000"/>
              </a:solidFill>
              <a:effectLst/>
              <a:latin typeface="Arial" panose="020B0604020202020204" pitchFamily="34" charset="0"/>
              <a:ea typeface="Calibri"/>
              <a:cs typeface="Arial" panose="020B0604020202020204" pitchFamily="34" charset="0"/>
            </a:endParaRPr>
          </a:p>
          <a:p>
            <a:pPr algn="just">
              <a:lnSpc>
                <a:spcPct val="115000"/>
              </a:lnSpc>
              <a:spcAft>
                <a:spcPts val="0"/>
              </a:spcAft>
            </a:pPr>
            <a:endParaRPr lang="it-IT" sz="800" dirty="0">
              <a:solidFill>
                <a:srgbClr val="000000"/>
              </a:solidFill>
              <a:effectLst/>
              <a:latin typeface="Arial" panose="020B0604020202020204" pitchFamily="34" charset="0"/>
              <a:ea typeface="Calibri"/>
              <a:cs typeface="Arial" panose="020B0604020202020204" pitchFamily="34" charset="0"/>
            </a:endParaRPr>
          </a:p>
          <a:p>
            <a:pPr algn="just">
              <a:lnSpc>
                <a:spcPct val="115000"/>
              </a:lnSpc>
              <a:spcAft>
                <a:spcPts val="0"/>
              </a:spcAft>
            </a:pPr>
            <a:r>
              <a:rPr lang="it-IT" sz="800" dirty="0">
                <a:solidFill>
                  <a:srgbClr val="000000"/>
                </a:solidFill>
                <a:effectLst/>
                <a:latin typeface="Corbel Light"/>
                <a:ea typeface="Calibri"/>
                <a:cs typeface="Arial"/>
              </a:rPr>
              <a:t> </a:t>
            </a:r>
            <a:endParaRPr lang="it-IT" sz="800" dirty="0">
              <a:solidFill>
                <a:srgbClr val="000000"/>
              </a:solidFill>
              <a:effectLst/>
              <a:latin typeface="Times New Roman"/>
              <a:ea typeface="Calibri"/>
              <a:cs typeface="Tahoma"/>
            </a:endParaRPr>
          </a:p>
        </p:txBody>
      </p:sp>
      <p:sp>
        <p:nvSpPr>
          <p:cNvPr id="28" name="Casella di testo 357"/>
          <p:cNvSpPr txBox="1"/>
          <p:nvPr/>
        </p:nvSpPr>
        <p:spPr>
          <a:xfrm>
            <a:off x="5821623" y="4553912"/>
            <a:ext cx="2909747" cy="1389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noAutofit/>
          </a:bodyPr>
          <a:lstStyle/>
          <a:p>
            <a:pPr algn="r">
              <a:lnSpc>
                <a:spcPct val="115000"/>
              </a:lnSpc>
              <a:spcAft>
                <a:spcPts val="0"/>
              </a:spcAft>
            </a:pPr>
            <a:r>
              <a:rPr lang="it-IT" sz="900" b="1" dirty="0" smtClean="0">
                <a:solidFill>
                  <a:srgbClr val="000000"/>
                </a:solidFill>
                <a:effectLst/>
                <a:latin typeface="Arial" panose="020B0604020202020204" pitchFamily="34" charset="0"/>
                <a:ea typeface="Calibri"/>
                <a:cs typeface="Arial" panose="020B0604020202020204" pitchFamily="34" charset="0"/>
              </a:rPr>
              <a:t>VALORIZZAZIONE E RECUPERO </a:t>
            </a:r>
          </a:p>
          <a:p>
            <a:pPr algn="r">
              <a:lnSpc>
                <a:spcPct val="115000"/>
              </a:lnSpc>
              <a:spcAft>
                <a:spcPts val="0"/>
              </a:spcAft>
            </a:pPr>
            <a:r>
              <a:rPr lang="it-IT" sz="900" b="1" dirty="0" smtClean="0">
                <a:solidFill>
                  <a:srgbClr val="000000"/>
                </a:solidFill>
                <a:effectLst/>
                <a:latin typeface="Arial" panose="020B0604020202020204" pitchFamily="34" charset="0"/>
                <a:ea typeface="Calibri"/>
                <a:cs typeface="Arial" panose="020B0604020202020204" pitchFamily="34" charset="0"/>
              </a:rPr>
              <a:t>DEGLI SPAZI DI QUARTIERE</a:t>
            </a:r>
          </a:p>
          <a:p>
            <a:pPr algn="r">
              <a:lnSpc>
                <a:spcPct val="115000"/>
              </a:lnSpc>
            </a:pPr>
            <a:r>
              <a:rPr lang="it-IT" sz="800" dirty="0" smtClean="0">
                <a:latin typeface="Arial" panose="020B0604020202020204" pitchFamily="34" charset="0"/>
                <a:cs typeface="Arial" panose="020B0604020202020204" pitchFamily="34" charset="0"/>
              </a:rPr>
              <a:t>Riqualificazione </a:t>
            </a:r>
            <a:r>
              <a:rPr lang="it-IT" sz="800" dirty="0">
                <a:latin typeface="Arial" panose="020B0604020202020204" pitchFamily="34" charset="0"/>
                <a:cs typeface="Arial" panose="020B0604020202020204" pitchFamily="34" charset="0"/>
              </a:rPr>
              <a:t>degli spazi già patrimonio della comunità locale, soprattutto laddove  complementari e sinergici con gli edifici </a:t>
            </a:r>
            <a:r>
              <a:rPr lang="it-IT" sz="800" dirty="0" smtClean="0">
                <a:latin typeface="Arial" panose="020B0604020202020204" pitchFamily="34" charset="0"/>
                <a:cs typeface="Arial" panose="020B0604020202020204" pitchFamily="34" charset="0"/>
              </a:rPr>
              <a:t>scolastici, per </a:t>
            </a:r>
            <a:r>
              <a:rPr lang="it-IT" sz="800" dirty="0">
                <a:latin typeface="Arial" panose="020B0604020202020204" pitchFamily="34" charset="0"/>
                <a:cs typeface="Arial" panose="020B0604020202020204" pitchFamily="34" charset="0"/>
              </a:rPr>
              <a:t>contrastare la percezione di marginalizzazione diffusa tra gli abitanti </a:t>
            </a:r>
            <a:r>
              <a:rPr lang="it-IT" sz="800" dirty="0" smtClean="0">
                <a:latin typeface="Arial" panose="020B0604020202020204" pitchFamily="34" charset="0"/>
                <a:cs typeface="Arial" panose="020B0604020202020204" pitchFamily="34" charset="0"/>
              </a:rPr>
              <a:t>dei quartieri periferici</a:t>
            </a:r>
            <a:endParaRPr lang="it-IT" sz="800" dirty="0">
              <a:latin typeface="Arial" panose="020B0604020202020204" pitchFamily="34" charset="0"/>
              <a:cs typeface="Arial" panose="020B0604020202020204" pitchFamily="34" charset="0"/>
            </a:endParaRPr>
          </a:p>
          <a:p>
            <a:pPr algn="l">
              <a:lnSpc>
                <a:spcPct val="115000"/>
              </a:lnSpc>
              <a:spcAft>
                <a:spcPts val="0"/>
              </a:spcAft>
            </a:pPr>
            <a:endParaRPr lang="it-IT" sz="800" dirty="0">
              <a:solidFill>
                <a:srgbClr val="000000"/>
              </a:solidFill>
              <a:effectLst/>
              <a:latin typeface="Arial" panose="020B0604020202020204" pitchFamily="34" charset="0"/>
              <a:ea typeface="Calibri"/>
              <a:cs typeface="Arial" panose="020B0604020202020204" pitchFamily="34" charset="0"/>
            </a:endParaRPr>
          </a:p>
          <a:p>
            <a:pPr algn="just">
              <a:lnSpc>
                <a:spcPct val="115000"/>
              </a:lnSpc>
              <a:spcAft>
                <a:spcPts val="0"/>
              </a:spcAft>
            </a:pPr>
            <a:r>
              <a:rPr lang="it-IT" sz="800" dirty="0">
                <a:solidFill>
                  <a:srgbClr val="000000"/>
                </a:solidFill>
                <a:effectLst/>
                <a:latin typeface="Arial"/>
                <a:ea typeface="Calibri"/>
                <a:cs typeface="Tahoma"/>
              </a:rPr>
              <a:t> </a:t>
            </a:r>
            <a:endParaRPr lang="it-IT" sz="800" dirty="0">
              <a:solidFill>
                <a:srgbClr val="000000"/>
              </a:solidFill>
              <a:effectLst/>
              <a:latin typeface="Times New Roman"/>
              <a:ea typeface="Calibri"/>
              <a:cs typeface="Tahoma"/>
            </a:endParaRPr>
          </a:p>
        </p:txBody>
      </p:sp>
      <p:sp>
        <p:nvSpPr>
          <p:cNvPr id="29" name="Casella di testo 362"/>
          <p:cNvSpPr txBox="1"/>
          <p:nvPr/>
        </p:nvSpPr>
        <p:spPr>
          <a:xfrm>
            <a:off x="6389772" y="2129285"/>
            <a:ext cx="2299793" cy="18532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noAutofit/>
          </a:bodyPr>
          <a:lstStyle/>
          <a:p>
            <a:pPr algn="r">
              <a:lnSpc>
                <a:spcPct val="115000"/>
              </a:lnSpc>
              <a:spcAft>
                <a:spcPts val="0"/>
              </a:spcAft>
            </a:pPr>
            <a:r>
              <a:rPr lang="it-IT" sz="900" b="1" dirty="0">
                <a:solidFill>
                  <a:srgbClr val="000000"/>
                </a:solidFill>
                <a:effectLst/>
                <a:latin typeface="Arial" panose="020B0604020202020204" pitchFamily="34" charset="0"/>
                <a:ea typeface="Calibri"/>
                <a:cs typeface="Arial" panose="020B0604020202020204" pitchFamily="34" charset="0"/>
              </a:rPr>
              <a:t>CONNESSIONI </a:t>
            </a:r>
            <a:endParaRPr lang="it-IT" sz="900" dirty="0">
              <a:solidFill>
                <a:srgbClr val="000000"/>
              </a:solidFill>
              <a:effectLst/>
              <a:latin typeface="Arial" panose="020B0604020202020204" pitchFamily="34" charset="0"/>
              <a:ea typeface="Calibri"/>
              <a:cs typeface="Arial" panose="020B0604020202020204" pitchFamily="34" charset="0"/>
            </a:endParaRPr>
          </a:p>
          <a:p>
            <a:pPr algn="r">
              <a:lnSpc>
                <a:spcPct val="115000"/>
              </a:lnSpc>
              <a:spcAft>
                <a:spcPts val="0"/>
              </a:spcAft>
            </a:pPr>
            <a:r>
              <a:rPr lang="it-IT" sz="900" b="1" dirty="0" smtClean="0">
                <a:solidFill>
                  <a:srgbClr val="000000"/>
                </a:solidFill>
                <a:effectLst/>
                <a:latin typeface="Arial" panose="020B0604020202020204" pitchFamily="34" charset="0"/>
                <a:ea typeface="Calibri"/>
                <a:cs typeface="Arial" panose="020B0604020202020204" pitchFamily="34" charset="0"/>
              </a:rPr>
              <a:t>SOVRACOMUNALI</a:t>
            </a:r>
          </a:p>
          <a:p>
            <a:pPr algn="r">
              <a:lnSpc>
                <a:spcPct val="115000"/>
              </a:lnSpc>
            </a:pPr>
            <a:r>
              <a:rPr lang="it-IT" sz="800" dirty="0" smtClean="0">
                <a:latin typeface="Arial" panose="020B0604020202020204" pitchFamily="34" charset="0"/>
                <a:cs typeface="Arial" panose="020B0604020202020204" pitchFamily="34" charset="0"/>
              </a:rPr>
              <a:t>Proiettare il </a:t>
            </a:r>
            <a:r>
              <a:rPr lang="it-IT" sz="800" dirty="0">
                <a:latin typeface="Arial" panose="020B0604020202020204" pitchFamily="34" charset="0"/>
                <a:cs typeface="Arial" panose="020B0604020202020204" pitchFamily="34" charset="0"/>
              </a:rPr>
              <a:t>sistema dei percorsi </a:t>
            </a:r>
            <a:r>
              <a:rPr lang="it-IT" sz="800" dirty="0" smtClean="0">
                <a:latin typeface="Arial" panose="020B0604020202020204" pitchFamily="34" charset="0"/>
                <a:cs typeface="Arial" panose="020B0604020202020204" pitchFamily="34" charset="0"/>
              </a:rPr>
              <a:t> all’interno </a:t>
            </a:r>
            <a:r>
              <a:rPr lang="it-IT" sz="800" dirty="0">
                <a:latin typeface="Arial" panose="020B0604020202020204" pitchFamily="34" charset="0"/>
                <a:cs typeface="Arial" panose="020B0604020202020204" pitchFamily="34" charset="0"/>
              </a:rPr>
              <a:t>del perimetro del Parco </a:t>
            </a:r>
            <a:r>
              <a:rPr lang="it-IT" sz="800" dirty="0" err="1">
                <a:latin typeface="Arial" panose="020B0604020202020204" pitchFamily="34" charset="0"/>
                <a:cs typeface="Arial" panose="020B0604020202020204" pitchFamily="34" charset="0"/>
              </a:rPr>
              <a:t>Gru.Bria</a:t>
            </a:r>
            <a:r>
              <a:rPr lang="it-IT" sz="800" dirty="0">
                <a:latin typeface="Arial" panose="020B0604020202020204" pitchFamily="34" charset="0"/>
                <a:cs typeface="Arial" panose="020B0604020202020204" pitchFamily="34" charset="0"/>
              </a:rPr>
              <a:t>. innestandosi in una rete di connessioni di portata sovracomunale</a:t>
            </a:r>
          </a:p>
          <a:p>
            <a:pPr algn="r">
              <a:lnSpc>
                <a:spcPct val="115000"/>
              </a:lnSpc>
              <a:spcAft>
                <a:spcPts val="0"/>
              </a:spcAft>
            </a:pPr>
            <a:endParaRPr lang="it-IT" sz="800" dirty="0">
              <a:solidFill>
                <a:srgbClr val="000000"/>
              </a:solidFill>
              <a:effectLst/>
              <a:latin typeface="Arial" panose="020B0604020202020204" pitchFamily="34" charset="0"/>
              <a:ea typeface="Calibri"/>
              <a:cs typeface="Arial" panose="020B0604020202020204" pitchFamily="34" charset="0"/>
            </a:endParaRPr>
          </a:p>
        </p:txBody>
      </p:sp>
      <p:sp>
        <p:nvSpPr>
          <p:cNvPr id="32" name="Casella di testo 361"/>
          <p:cNvSpPr txBox="1"/>
          <p:nvPr/>
        </p:nvSpPr>
        <p:spPr>
          <a:xfrm>
            <a:off x="0" y="5399740"/>
            <a:ext cx="2514600" cy="6962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noAutofit/>
          </a:bodyPr>
          <a:lstStyle/>
          <a:p>
            <a:pPr algn="r">
              <a:lnSpc>
                <a:spcPct val="115000"/>
              </a:lnSpc>
              <a:spcAft>
                <a:spcPts val="0"/>
              </a:spcAft>
            </a:pPr>
            <a:r>
              <a:rPr lang="it-IT" sz="900" b="1" dirty="0">
                <a:solidFill>
                  <a:srgbClr val="000000"/>
                </a:solidFill>
                <a:effectLst/>
                <a:latin typeface="Arial" panose="020B0604020202020204" pitchFamily="34" charset="0"/>
                <a:ea typeface="Calibri"/>
                <a:cs typeface="Arial" panose="020B0604020202020204" pitchFamily="34" charset="0"/>
              </a:rPr>
              <a:t>NUOVI USI PER GRANDI </a:t>
            </a:r>
            <a:endParaRPr lang="it-IT" sz="900" b="1" dirty="0" smtClean="0">
              <a:solidFill>
                <a:srgbClr val="000000"/>
              </a:solidFill>
              <a:effectLst/>
              <a:latin typeface="Arial" panose="020B0604020202020204" pitchFamily="34" charset="0"/>
              <a:ea typeface="Calibri"/>
              <a:cs typeface="Arial" panose="020B0604020202020204" pitchFamily="34" charset="0"/>
            </a:endParaRPr>
          </a:p>
          <a:p>
            <a:pPr algn="r">
              <a:lnSpc>
                <a:spcPct val="115000"/>
              </a:lnSpc>
              <a:spcAft>
                <a:spcPts val="0"/>
              </a:spcAft>
            </a:pPr>
            <a:r>
              <a:rPr lang="it-IT" sz="900" b="1" dirty="0" smtClean="0">
                <a:solidFill>
                  <a:srgbClr val="000000"/>
                </a:solidFill>
                <a:effectLst/>
                <a:latin typeface="Arial" panose="020B0604020202020204" pitchFamily="34" charset="0"/>
                <a:ea typeface="Calibri"/>
                <a:cs typeface="Arial" panose="020B0604020202020204" pitchFamily="34" charset="0"/>
              </a:rPr>
              <a:t>SPAZI PUBBLICI</a:t>
            </a:r>
          </a:p>
          <a:p>
            <a:pPr algn="r">
              <a:lnSpc>
                <a:spcPct val="115000"/>
              </a:lnSpc>
              <a:spcAft>
                <a:spcPts val="0"/>
              </a:spcAft>
            </a:pPr>
            <a:r>
              <a:rPr lang="it-IT" sz="800" dirty="0" smtClean="0">
                <a:solidFill>
                  <a:srgbClr val="000000"/>
                </a:solidFill>
                <a:latin typeface="Arial" panose="020B0604020202020204" pitchFamily="34" charset="0"/>
                <a:ea typeface="Calibri"/>
                <a:cs typeface="Arial" panose="020B0604020202020204" pitchFamily="34" charset="0"/>
              </a:rPr>
              <a:t>Investire su spazi pubblici inclusivi e accessibili anche attraverso il recupero di immobili pubblici attuando strategie di </a:t>
            </a:r>
            <a:r>
              <a:rPr lang="it-IT" sz="800" dirty="0" err="1" smtClean="0">
                <a:solidFill>
                  <a:srgbClr val="000000"/>
                </a:solidFill>
                <a:latin typeface="Arial" panose="020B0604020202020204" pitchFamily="34" charset="0"/>
                <a:ea typeface="Calibri"/>
                <a:cs typeface="Arial" panose="020B0604020202020204" pitchFamily="34" charset="0"/>
              </a:rPr>
              <a:t>efficientamento</a:t>
            </a:r>
            <a:r>
              <a:rPr lang="it-IT" sz="800" dirty="0" smtClean="0">
                <a:solidFill>
                  <a:srgbClr val="000000"/>
                </a:solidFill>
                <a:latin typeface="Arial" panose="020B0604020202020204" pitchFamily="34" charset="0"/>
                <a:ea typeface="Calibri"/>
                <a:cs typeface="Arial" panose="020B0604020202020204" pitchFamily="34" charset="0"/>
              </a:rPr>
              <a:t> energetico</a:t>
            </a:r>
            <a:endParaRPr lang="it-IT" sz="800" dirty="0">
              <a:solidFill>
                <a:srgbClr val="000000"/>
              </a:solidFill>
              <a:effectLst/>
              <a:latin typeface="Arial" panose="020B0604020202020204" pitchFamily="34" charset="0"/>
              <a:ea typeface="Calibri"/>
              <a:cs typeface="Arial" panose="020B0604020202020204" pitchFamily="34" charset="0"/>
            </a:endParaRPr>
          </a:p>
          <a:p>
            <a:pPr algn="r">
              <a:lnSpc>
                <a:spcPct val="115000"/>
              </a:lnSpc>
              <a:spcAft>
                <a:spcPts val="0"/>
              </a:spcAft>
            </a:pPr>
            <a:r>
              <a:rPr lang="it-IT" sz="800" dirty="0">
                <a:solidFill>
                  <a:srgbClr val="000000"/>
                </a:solidFill>
                <a:effectLst/>
                <a:latin typeface="Arial"/>
                <a:ea typeface="Calibri"/>
                <a:cs typeface="Tahoma"/>
              </a:rPr>
              <a:t> </a:t>
            </a:r>
            <a:endParaRPr lang="it-IT" sz="800" dirty="0">
              <a:solidFill>
                <a:srgbClr val="000000"/>
              </a:solidFill>
              <a:effectLst/>
              <a:latin typeface="Times New Roman"/>
              <a:ea typeface="Calibri"/>
              <a:cs typeface="Tahoma"/>
            </a:endParaRPr>
          </a:p>
        </p:txBody>
      </p:sp>
      <p:sp>
        <p:nvSpPr>
          <p:cNvPr id="33" name="Casella di testo 362"/>
          <p:cNvSpPr txBox="1"/>
          <p:nvPr/>
        </p:nvSpPr>
        <p:spPr>
          <a:xfrm>
            <a:off x="6168089" y="1219200"/>
            <a:ext cx="1985311" cy="1638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noAutofit/>
          </a:bodyPr>
          <a:lstStyle/>
          <a:p>
            <a:pPr>
              <a:lnSpc>
                <a:spcPct val="115000"/>
              </a:lnSpc>
              <a:spcAft>
                <a:spcPts val="0"/>
              </a:spcAft>
            </a:pPr>
            <a:r>
              <a:rPr lang="it-IT" sz="900" b="1" dirty="0" smtClean="0">
                <a:solidFill>
                  <a:srgbClr val="000000"/>
                </a:solidFill>
                <a:effectLst/>
                <a:latin typeface="Arial" panose="020B0604020202020204" pitchFamily="34" charset="0"/>
                <a:ea typeface="Calibri"/>
                <a:cs typeface="Arial" panose="020B0604020202020204" pitchFamily="34" charset="0"/>
              </a:rPr>
              <a:t>DA PARCO A PARCO</a:t>
            </a:r>
          </a:p>
          <a:p>
            <a:pPr>
              <a:lnSpc>
                <a:spcPct val="115000"/>
              </a:lnSpc>
              <a:spcAft>
                <a:spcPts val="0"/>
              </a:spcAft>
            </a:pPr>
            <a:r>
              <a:rPr lang="it-IT" sz="800" dirty="0">
                <a:solidFill>
                  <a:srgbClr val="000000"/>
                </a:solidFill>
                <a:latin typeface="Arial" panose="020B0604020202020204" pitchFamily="34" charset="0"/>
                <a:ea typeface="Calibri"/>
                <a:cs typeface="Arial" panose="020B0604020202020204" pitchFamily="34" charset="0"/>
              </a:rPr>
              <a:t>c</a:t>
            </a:r>
            <a:r>
              <a:rPr lang="it-IT" sz="800" dirty="0" smtClean="0">
                <a:solidFill>
                  <a:srgbClr val="000000"/>
                </a:solidFill>
                <a:latin typeface="Arial" panose="020B0604020202020204" pitchFamily="34" charset="0"/>
                <a:ea typeface="Calibri"/>
                <a:cs typeface="Arial" panose="020B0604020202020204" pitchFamily="34" charset="0"/>
              </a:rPr>
              <a:t>ostruzione della rete ecologica comunale collegando aree verdi  esistenti e di nuova formazione</a:t>
            </a:r>
            <a:endParaRPr lang="it-IT" sz="800" dirty="0">
              <a:solidFill>
                <a:srgbClr val="000000"/>
              </a:solidFill>
              <a:effectLst/>
              <a:latin typeface="Arial" panose="020B0604020202020204" pitchFamily="34" charset="0"/>
              <a:ea typeface="Calibri"/>
              <a:cs typeface="Arial" panose="020B0604020202020204" pitchFamily="34" charset="0"/>
            </a:endParaRPr>
          </a:p>
        </p:txBody>
      </p:sp>
      <p:sp>
        <p:nvSpPr>
          <p:cNvPr id="34" name="Casella di testo 361"/>
          <p:cNvSpPr txBox="1"/>
          <p:nvPr/>
        </p:nvSpPr>
        <p:spPr>
          <a:xfrm>
            <a:off x="372387" y="1169527"/>
            <a:ext cx="2365177" cy="19443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noAutofit/>
          </a:bodyPr>
          <a:lstStyle/>
          <a:p>
            <a:pPr algn="r">
              <a:lnSpc>
                <a:spcPct val="115000"/>
              </a:lnSpc>
              <a:spcAft>
                <a:spcPts val="0"/>
              </a:spcAft>
            </a:pPr>
            <a:endParaRPr lang="it-IT" sz="800" b="1" dirty="0" smtClean="0">
              <a:solidFill>
                <a:srgbClr val="000000"/>
              </a:solidFill>
              <a:latin typeface="Arial" panose="020B0604020202020204" pitchFamily="34" charset="0"/>
              <a:ea typeface="Calibri"/>
              <a:cs typeface="Arial" panose="020B0604020202020204" pitchFamily="34" charset="0"/>
            </a:endParaRPr>
          </a:p>
          <a:p>
            <a:pPr>
              <a:lnSpc>
                <a:spcPct val="115000"/>
              </a:lnSpc>
              <a:spcAft>
                <a:spcPts val="0"/>
              </a:spcAft>
            </a:pPr>
            <a:r>
              <a:rPr lang="it-IT" sz="900" b="1" dirty="0" smtClean="0">
                <a:solidFill>
                  <a:srgbClr val="000000"/>
                </a:solidFill>
                <a:latin typeface="Arial" panose="020B0604020202020204" pitchFamily="34" charset="0"/>
                <a:ea typeface="Calibri"/>
                <a:cs typeface="Arial" panose="020B0604020202020204" pitchFamily="34" charset="0"/>
              </a:rPr>
              <a:t>VALORIZZAZIONE </a:t>
            </a:r>
          </a:p>
          <a:p>
            <a:pPr>
              <a:lnSpc>
                <a:spcPct val="115000"/>
              </a:lnSpc>
              <a:spcAft>
                <a:spcPts val="0"/>
              </a:spcAft>
            </a:pPr>
            <a:r>
              <a:rPr lang="it-IT" sz="900" b="1" dirty="0" smtClean="0">
                <a:solidFill>
                  <a:srgbClr val="000000"/>
                </a:solidFill>
                <a:latin typeface="Arial" panose="020B0604020202020204" pitchFamily="34" charset="0"/>
                <a:ea typeface="Calibri"/>
                <a:cs typeface="Arial" panose="020B0604020202020204" pitchFamily="34" charset="0"/>
              </a:rPr>
              <a:t>DEL SISTEMA FLUVIALE </a:t>
            </a:r>
          </a:p>
          <a:p>
            <a:pPr>
              <a:lnSpc>
                <a:spcPct val="115000"/>
              </a:lnSpc>
              <a:spcAft>
                <a:spcPts val="0"/>
              </a:spcAft>
            </a:pPr>
            <a:r>
              <a:rPr lang="it-IT" sz="800" dirty="0" smtClean="0">
                <a:solidFill>
                  <a:srgbClr val="000000"/>
                </a:solidFill>
                <a:latin typeface="Arial" panose="020B0604020202020204" pitchFamily="34" charset="0"/>
                <a:ea typeface="Calibri"/>
                <a:cs typeface="Arial" panose="020B0604020202020204" pitchFamily="34" charset="0"/>
              </a:rPr>
              <a:t>delle aree urbane e gli immobili pubblici</a:t>
            </a:r>
          </a:p>
          <a:p>
            <a:pPr>
              <a:lnSpc>
                <a:spcPct val="115000"/>
              </a:lnSpc>
              <a:spcAft>
                <a:spcPts val="0"/>
              </a:spcAft>
            </a:pPr>
            <a:r>
              <a:rPr lang="it-IT" sz="800" dirty="0" smtClean="0">
                <a:solidFill>
                  <a:srgbClr val="000000"/>
                </a:solidFill>
                <a:latin typeface="Arial" panose="020B0604020202020204" pitchFamily="34" charset="0"/>
                <a:ea typeface="Calibri"/>
                <a:cs typeface="Arial" panose="020B0604020202020204" pitchFamily="34" charset="0"/>
              </a:rPr>
              <a:t> ubicati in prossimità delle sponde</a:t>
            </a:r>
          </a:p>
          <a:p>
            <a:pPr>
              <a:lnSpc>
                <a:spcPct val="115000"/>
              </a:lnSpc>
              <a:spcAft>
                <a:spcPts val="0"/>
              </a:spcAft>
            </a:pPr>
            <a:endParaRPr lang="it-IT" sz="800" dirty="0">
              <a:solidFill>
                <a:srgbClr val="000000"/>
              </a:solidFill>
              <a:effectLst/>
              <a:latin typeface="Arial" panose="020B0604020202020204" pitchFamily="34" charset="0"/>
              <a:ea typeface="Calibri"/>
              <a:cs typeface="Arial" panose="020B0604020202020204" pitchFamily="34" charset="0"/>
            </a:endParaRPr>
          </a:p>
          <a:p>
            <a:pPr>
              <a:lnSpc>
                <a:spcPct val="115000"/>
              </a:lnSpc>
              <a:spcAft>
                <a:spcPts val="0"/>
              </a:spcAft>
            </a:pPr>
            <a:endParaRPr lang="it-IT" sz="800" dirty="0" smtClean="0">
              <a:solidFill>
                <a:srgbClr val="000000"/>
              </a:solidFill>
              <a:latin typeface="Arial" panose="020B0604020202020204" pitchFamily="34" charset="0"/>
              <a:ea typeface="Calibri"/>
              <a:cs typeface="Arial" panose="020B0604020202020204" pitchFamily="34" charset="0"/>
            </a:endParaRPr>
          </a:p>
          <a:p>
            <a:pPr>
              <a:lnSpc>
                <a:spcPct val="115000"/>
              </a:lnSpc>
              <a:spcAft>
                <a:spcPts val="0"/>
              </a:spcAft>
            </a:pPr>
            <a:endParaRPr lang="it-IT" sz="800" dirty="0">
              <a:solidFill>
                <a:srgbClr val="000000"/>
              </a:solidFill>
              <a:latin typeface="Arial" panose="020B0604020202020204" pitchFamily="34" charset="0"/>
              <a:ea typeface="Calibri"/>
              <a:cs typeface="Arial" panose="020B0604020202020204" pitchFamily="34" charset="0"/>
            </a:endParaRPr>
          </a:p>
          <a:p>
            <a:pPr>
              <a:lnSpc>
                <a:spcPct val="115000"/>
              </a:lnSpc>
              <a:spcAft>
                <a:spcPts val="0"/>
              </a:spcAft>
            </a:pPr>
            <a:endParaRPr lang="it-IT" sz="800" dirty="0" smtClean="0">
              <a:solidFill>
                <a:srgbClr val="000000"/>
              </a:solidFill>
              <a:latin typeface="Arial" panose="020B0604020202020204" pitchFamily="34" charset="0"/>
              <a:ea typeface="Calibri"/>
              <a:cs typeface="Arial" panose="020B0604020202020204" pitchFamily="34" charset="0"/>
            </a:endParaRPr>
          </a:p>
          <a:p>
            <a:pPr>
              <a:lnSpc>
                <a:spcPct val="115000"/>
              </a:lnSpc>
              <a:spcAft>
                <a:spcPts val="0"/>
              </a:spcAft>
            </a:pPr>
            <a:endParaRPr lang="it-IT" sz="800" dirty="0" smtClean="0">
              <a:solidFill>
                <a:srgbClr val="000000"/>
              </a:solidFill>
              <a:latin typeface="Arial" panose="020B0604020202020204" pitchFamily="34" charset="0"/>
              <a:ea typeface="Calibri"/>
              <a:cs typeface="Arial" panose="020B0604020202020204" pitchFamily="34" charset="0"/>
            </a:endParaRPr>
          </a:p>
          <a:p>
            <a:pPr>
              <a:lnSpc>
                <a:spcPct val="115000"/>
              </a:lnSpc>
              <a:spcAft>
                <a:spcPts val="0"/>
              </a:spcAft>
            </a:pPr>
            <a:r>
              <a:rPr lang="it-IT" sz="900" b="1" dirty="0" smtClean="0">
                <a:solidFill>
                  <a:srgbClr val="000000"/>
                </a:solidFill>
                <a:effectLst/>
                <a:latin typeface="Arial" panose="020B0604020202020204" pitchFamily="34" charset="0"/>
                <a:ea typeface="Calibri"/>
                <a:cs typeface="Arial" panose="020B0604020202020204" pitchFamily="34" charset="0"/>
              </a:rPr>
              <a:t>INTEGRAZIONE NEL SISTEMA URBANO DI INTERVENTI DI TRATTAMENTO DELLA RISORSE IDRICA</a:t>
            </a:r>
          </a:p>
          <a:p>
            <a:pPr>
              <a:lnSpc>
                <a:spcPct val="115000"/>
              </a:lnSpc>
              <a:spcAft>
                <a:spcPts val="0"/>
              </a:spcAft>
            </a:pPr>
            <a:r>
              <a:rPr lang="it-IT" sz="800" dirty="0" smtClean="0">
                <a:solidFill>
                  <a:srgbClr val="000000"/>
                </a:solidFill>
                <a:latin typeface="Arial" panose="020B0604020202020204" pitchFamily="34" charset="0"/>
                <a:ea typeface="Calibri"/>
                <a:cs typeface="Arial" panose="020B0604020202020204" pitchFamily="34" charset="0"/>
              </a:rPr>
              <a:t> nel perseguimento di obiettivi di invarianza idraulica</a:t>
            </a:r>
            <a:endParaRPr lang="it-IT" sz="800" dirty="0">
              <a:solidFill>
                <a:srgbClr val="000000"/>
              </a:solidFill>
              <a:effectLst/>
              <a:latin typeface="Times New Roman"/>
              <a:ea typeface="Calibri"/>
              <a:cs typeface="Tahoma"/>
            </a:endParaRPr>
          </a:p>
        </p:txBody>
      </p:sp>
      <p:cxnSp>
        <p:nvCxnSpPr>
          <p:cNvPr id="35" name="Connettore 1 34"/>
          <p:cNvCxnSpPr/>
          <p:nvPr/>
        </p:nvCxnSpPr>
        <p:spPr>
          <a:xfrm flipV="1">
            <a:off x="5823304" y="2227913"/>
            <a:ext cx="543464" cy="220836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flipH="1" flipV="1">
            <a:off x="4680954" y="1450263"/>
            <a:ext cx="358563" cy="341195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08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sellaDiTesto 26"/>
          <p:cNvSpPr txBox="1"/>
          <p:nvPr/>
        </p:nvSpPr>
        <p:spPr>
          <a:xfrm>
            <a:off x="609600" y="610274"/>
            <a:ext cx="7558217" cy="523220"/>
          </a:xfrm>
          <a:prstGeom prst="rect">
            <a:avLst/>
          </a:prstGeom>
          <a:noFill/>
        </p:spPr>
        <p:txBody>
          <a:bodyPr wrap="square" rtlCol="0">
            <a:spAutoFit/>
          </a:bodyPr>
          <a:lstStyle/>
          <a:p>
            <a:r>
              <a:rPr lang="it-IT" sz="2800" spc="300" dirty="0" smtClean="0">
                <a:latin typeface="Geometr212 Bk BT" panose="020B0604020204020204" pitchFamily="34" charset="0"/>
                <a:ea typeface="+mj-ea"/>
                <a:cs typeface="+mj-cs"/>
              </a:rPr>
              <a:t>STRATEGIE ALLA SCALA LOCALE</a:t>
            </a:r>
            <a:endParaRPr lang="it-IT" sz="2800" spc="300" dirty="0">
              <a:latin typeface="Geometr212 Bk BT" panose="020B0604020204020204" pitchFamily="34" charset="0"/>
              <a:ea typeface="+mj-ea"/>
              <a:cs typeface="+mj-cs"/>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23891"/>
            <a:ext cx="5717232" cy="4759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ttangolo 30"/>
          <p:cNvSpPr/>
          <p:nvPr/>
        </p:nvSpPr>
        <p:spPr>
          <a:xfrm>
            <a:off x="662152" y="1371600"/>
            <a:ext cx="28430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Segnaposto contenuto 2"/>
          <p:cNvSpPr txBox="1">
            <a:spLocks/>
          </p:cNvSpPr>
          <p:nvPr/>
        </p:nvSpPr>
        <p:spPr>
          <a:xfrm>
            <a:off x="636319" y="1516977"/>
            <a:ext cx="2945081" cy="4587875"/>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1500" b="1" dirty="0" smtClean="0">
                <a:solidFill>
                  <a:schemeClr val="tx1"/>
                </a:solidFill>
              </a:rPr>
              <a:t>L.R. 18/2019 - </a:t>
            </a:r>
            <a:r>
              <a:rPr lang="it-IT" sz="1500" dirty="0" smtClean="0">
                <a:solidFill>
                  <a:schemeClr val="tx1"/>
                </a:solidFill>
              </a:rPr>
              <a:t>Misure </a:t>
            </a:r>
            <a:r>
              <a:rPr lang="it-IT" sz="1500" dirty="0">
                <a:solidFill>
                  <a:schemeClr val="tx1"/>
                </a:solidFill>
              </a:rPr>
              <a:t>di semplificazione e incentivazione per la rigenerazione urbana e territoriale, nonché per il recupero del patrimonio edilizio esistente.</a:t>
            </a:r>
            <a:endParaRPr lang="it-IT" sz="1500" b="1" dirty="0" smtClean="0">
              <a:solidFill>
                <a:schemeClr val="tx1"/>
              </a:solidFill>
            </a:endParaRPr>
          </a:p>
          <a:p>
            <a:pPr algn="l"/>
            <a:endParaRPr lang="it-IT" sz="1500" b="1" dirty="0" smtClean="0">
              <a:solidFill>
                <a:schemeClr val="tx1"/>
              </a:solidFill>
            </a:endParaRPr>
          </a:p>
          <a:p>
            <a:pPr algn="l"/>
            <a:r>
              <a:rPr lang="it-IT" sz="1500" b="1" dirty="0" smtClean="0">
                <a:solidFill>
                  <a:schemeClr val="tx1"/>
                </a:solidFill>
              </a:rPr>
              <a:t>Individuazione delle aree della rigenerazione di iniziativa pubblica</a:t>
            </a:r>
            <a:endParaRPr lang="it-IT" sz="1500" dirty="0" smtClean="0">
              <a:solidFill>
                <a:schemeClr val="tx1"/>
              </a:solidFill>
            </a:endParaRPr>
          </a:p>
          <a:p>
            <a:pPr algn="l"/>
            <a:endParaRPr lang="it-IT" sz="2000" dirty="0" smtClean="0">
              <a:solidFill>
                <a:schemeClr val="tx1"/>
              </a:solidFill>
            </a:endParaRPr>
          </a:p>
          <a:p>
            <a:pPr algn="l"/>
            <a:r>
              <a:rPr lang="it-IT" sz="1300" dirty="0" smtClean="0">
                <a:solidFill>
                  <a:schemeClr val="tx1"/>
                </a:solidFill>
              </a:rPr>
              <a:t>A fronte dell’ </a:t>
            </a:r>
            <a:r>
              <a:rPr lang="it-IT" sz="1300" dirty="0">
                <a:solidFill>
                  <a:schemeClr val="tx1"/>
                </a:solidFill>
              </a:rPr>
              <a:t>interesse </a:t>
            </a:r>
            <a:r>
              <a:rPr lang="it-IT" sz="1300" dirty="0" smtClean="0">
                <a:solidFill>
                  <a:schemeClr val="tx1"/>
                </a:solidFill>
              </a:rPr>
              <a:t>a confermare </a:t>
            </a:r>
            <a:r>
              <a:rPr lang="it-IT" sz="1300" dirty="0">
                <a:solidFill>
                  <a:schemeClr val="tx1"/>
                </a:solidFill>
              </a:rPr>
              <a:t>e dare impulso a politiche di rigenerazione urbana e territoriale su aree e immobili pubblici che tengano conto di obiettivi, a larga scala, finalizzati alla riqualificazione, al contrasto alla marginalizzazione, alla qualità urbana, alla promozione della </a:t>
            </a:r>
            <a:r>
              <a:rPr lang="it-IT" sz="1300" dirty="0" smtClean="0">
                <a:solidFill>
                  <a:schemeClr val="tx1"/>
                </a:solidFill>
              </a:rPr>
              <a:t>mobilità, sono stati individuati </a:t>
            </a:r>
            <a:r>
              <a:rPr lang="it-IT" sz="1300" dirty="0">
                <a:solidFill>
                  <a:schemeClr val="tx1"/>
                </a:solidFill>
              </a:rPr>
              <a:t>come prioritari e </a:t>
            </a:r>
            <a:r>
              <a:rPr lang="it-IT" sz="1300" dirty="0" smtClean="0">
                <a:solidFill>
                  <a:schemeClr val="tx1"/>
                </a:solidFill>
              </a:rPr>
              <a:t>strategici –nel quadro degli atti consiliari di recepimento dei disposti della L.R. 18/2019- </a:t>
            </a:r>
            <a:r>
              <a:rPr lang="it-IT" sz="1300" dirty="0">
                <a:solidFill>
                  <a:schemeClr val="tx1"/>
                </a:solidFill>
              </a:rPr>
              <a:t>interventi di promozione territoriale e rigenerazione di aree pubbliche poste nei quartieri di Palazzolo, Calderara, Villaggio Ambrosiano ed in prossimità della stazione FNM di Paderno Dugnano</a:t>
            </a:r>
            <a:endParaRPr lang="it-IT" sz="1300" dirty="0" smtClean="0">
              <a:solidFill>
                <a:schemeClr val="tx1"/>
              </a:solidFill>
            </a:endParaRPr>
          </a:p>
        </p:txBody>
      </p:sp>
      <p:sp>
        <p:nvSpPr>
          <p:cNvPr id="38" name="Rettangolo 37"/>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59694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E CICLABIL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5192276" cy="47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6876026" y="2930332"/>
            <a:ext cx="541761" cy="516766"/>
          </a:xfrm>
          <a:prstGeom prst="ellipse">
            <a:avLst/>
          </a:prstGeom>
          <a:solidFill>
            <a:srgbClr val="FFC000">
              <a:alpha val="75000"/>
            </a:srgb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070223" y="3113444"/>
            <a:ext cx="139081" cy="141447"/>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609600" y="610274"/>
            <a:ext cx="7558217" cy="523220"/>
          </a:xfrm>
          <a:prstGeom prst="rect">
            <a:avLst/>
          </a:prstGeom>
          <a:noFill/>
        </p:spPr>
        <p:txBody>
          <a:bodyPr wrap="square" rtlCol="0">
            <a:spAutoFit/>
          </a:bodyPr>
          <a:lstStyle/>
          <a:p>
            <a:r>
              <a:rPr lang="it-IT" sz="2800" spc="300" dirty="0">
                <a:latin typeface="Geometr212 Bk BT" panose="020B0604020204020204" pitchFamily="34" charset="0"/>
                <a:ea typeface="+mj-ea"/>
                <a:cs typeface="+mj-cs"/>
              </a:rPr>
              <a:t>PROGETTO   L.A.G.O.</a:t>
            </a:r>
          </a:p>
        </p:txBody>
      </p:sp>
      <p:sp>
        <p:nvSpPr>
          <p:cNvPr id="11" name="Rettangolo 10"/>
          <p:cNvSpPr/>
          <p:nvPr/>
        </p:nvSpPr>
        <p:spPr>
          <a:xfrm>
            <a:off x="662152" y="1371600"/>
            <a:ext cx="29192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Segnaposto contenuto 2"/>
          <p:cNvSpPr txBox="1">
            <a:spLocks/>
          </p:cNvSpPr>
          <p:nvPr/>
        </p:nvSpPr>
        <p:spPr>
          <a:xfrm>
            <a:off x="636319" y="1516977"/>
            <a:ext cx="2945081" cy="4587875"/>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2000" b="1" dirty="0" smtClean="0">
                <a:solidFill>
                  <a:schemeClr val="tx1"/>
                </a:solidFill>
              </a:rPr>
              <a:t>Progetto L.A.G.O. </a:t>
            </a:r>
            <a:r>
              <a:rPr lang="it-IT" sz="2000" dirty="0" smtClean="0">
                <a:solidFill>
                  <a:schemeClr val="tx1"/>
                </a:solidFill>
              </a:rPr>
              <a:t>– </a:t>
            </a:r>
          </a:p>
          <a:p>
            <a:pPr algn="l"/>
            <a:r>
              <a:rPr lang="it-IT" sz="2000" dirty="0" smtClean="0">
                <a:solidFill>
                  <a:schemeClr val="tx1"/>
                </a:solidFill>
              </a:rPr>
              <a:t>Target: Parco Lago Nord</a:t>
            </a:r>
          </a:p>
          <a:p>
            <a:pPr algn="l"/>
            <a:endParaRPr lang="it-IT" sz="2000" dirty="0" smtClean="0">
              <a:solidFill>
                <a:schemeClr val="tx1"/>
              </a:solidFill>
            </a:endParaRPr>
          </a:p>
          <a:p>
            <a:pPr algn="l"/>
            <a:r>
              <a:rPr lang="it-IT" sz="1500" dirty="0" smtClean="0">
                <a:solidFill>
                  <a:schemeClr val="tx1"/>
                </a:solidFill>
              </a:rPr>
              <a:t>Nel dicembre 2020 è stata proposta candidatura per il Bando per la Cultura promosso da Fondazione Cariplo con una progettualità integrata -</a:t>
            </a:r>
            <a:r>
              <a:rPr lang="it-IT" sz="1500" b="1" dirty="0" smtClean="0">
                <a:solidFill>
                  <a:schemeClr val="tx1"/>
                </a:solidFill>
              </a:rPr>
              <a:t>Progetto L.A.G.O. – Luogo di Arte Generativa di Occasioni-</a:t>
            </a:r>
            <a:r>
              <a:rPr lang="it-IT" sz="1500" dirty="0" smtClean="0">
                <a:solidFill>
                  <a:schemeClr val="tx1"/>
                </a:solidFill>
              </a:rPr>
              <a:t> finalizzata a riqualificare il grande ambito del Parco Lago Nord non solo dal punto di vista delle attrezzature ma soprattutto quale sito idoneo a farsi teatro di opportunità di partecipazione e di momenti di espressione culturale che facciano emergere le potenzialità inespresse delle aree metropolitane periferiche coinvolgendo soprattutto la popolazione dei quartieri più fragili e le minoranze.</a:t>
            </a:r>
          </a:p>
          <a:p>
            <a:endParaRPr lang="it-IT" sz="2000" dirty="0" smtClean="0"/>
          </a:p>
        </p:txBody>
      </p:sp>
    </p:spTree>
    <p:extLst>
      <p:ext uri="{BB962C8B-B14F-4D97-AF65-F5344CB8AC3E}">
        <p14:creationId xmlns:p14="http://schemas.microsoft.com/office/powerpoint/2010/main" val="1331350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E CICLABIL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5192276" cy="47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662152" y="1371600"/>
            <a:ext cx="2919248" cy="4701720"/>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Ovale 12"/>
          <p:cNvSpPr/>
          <p:nvPr/>
        </p:nvSpPr>
        <p:spPr>
          <a:xfrm rot="20311453">
            <a:off x="5382201" y="3355772"/>
            <a:ext cx="3256342" cy="1116085"/>
          </a:xfrm>
          <a:prstGeom prst="ellipse">
            <a:avLst/>
          </a:prstGeom>
          <a:solidFill>
            <a:srgbClr val="FFC000">
              <a:alpha val="50000"/>
            </a:srgb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6457611" y="4074690"/>
            <a:ext cx="138023" cy="138022"/>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6249127" y="4077642"/>
            <a:ext cx="138023" cy="138022"/>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2 20"/>
          <p:cNvCxnSpPr/>
          <p:nvPr/>
        </p:nvCxnSpPr>
        <p:spPr>
          <a:xfrm flipV="1">
            <a:off x="6674698" y="3913813"/>
            <a:ext cx="974784" cy="380166"/>
          </a:xfrm>
          <a:prstGeom prst="straightConnector1">
            <a:avLst/>
          </a:prstGeom>
          <a:ln w="22225">
            <a:solidFill>
              <a:schemeClr val="accent2">
                <a:lumMod val="50000"/>
              </a:schemeClr>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7529424" y="3236756"/>
            <a:ext cx="1233576" cy="423811"/>
          </a:xfrm>
          <a:prstGeom prst="straightConnector1">
            <a:avLst/>
          </a:prstGeom>
          <a:ln w="22225">
            <a:solidFill>
              <a:schemeClr val="accent2">
                <a:lumMod val="50000"/>
              </a:schemeClr>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7731633" y="3601422"/>
            <a:ext cx="138023" cy="138022"/>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8148632" y="3571082"/>
            <a:ext cx="138023" cy="138022"/>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7119838" y="4256692"/>
            <a:ext cx="138023" cy="138022"/>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7050826" y="3936668"/>
            <a:ext cx="138023" cy="138022"/>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7257862" y="4089068"/>
            <a:ext cx="138023" cy="138022"/>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5564042" y="4256692"/>
            <a:ext cx="138023" cy="138022"/>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5787708" y="4053128"/>
            <a:ext cx="138023" cy="138022"/>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0" name="Connettore 2 29"/>
          <p:cNvCxnSpPr>
            <a:stCxn id="28" idx="1"/>
          </p:cNvCxnSpPr>
          <p:nvPr/>
        </p:nvCxnSpPr>
        <p:spPr>
          <a:xfrm flipV="1">
            <a:off x="5564043" y="4013932"/>
            <a:ext cx="851677" cy="311773"/>
          </a:xfrm>
          <a:prstGeom prst="straightConnector1">
            <a:avLst/>
          </a:prstGeom>
          <a:ln w="22225">
            <a:solidFill>
              <a:schemeClr val="accent2">
                <a:lumMod val="50000"/>
              </a:schemeClr>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H="1" flipV="1">
            <a:off x="7553785" y="3670435"/>
            <a:ext cx="95697" cy="243381"/>
          </a:xfrm>
          <a:prstGeom prst="line">
            <a:avLst/>
          </a:prstGeom>
          <a:ln w="1905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flipH="1" flipV="1">
            <a:off x="6609903" y="4023819"/>
            <a:ext cx="95697" cy="243381"/>
          </a:xfrm>
          <a:prstGeom prst="line">
            <a:avLst/>
          </a:prstGeom>
          <a:ln w="1905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609600" y="610274"/>
            <a:ext cx="7558217" cy="523220"/>
          </a:xfrm>
          <a:prstGeom prst="rect">
            <a:avLst/>
          </a:prstGeom>
          <a:noFill/>
        </p:spPr>
        <p:txBody>
          <a:bodyPr wrap="square" rtlCol="0">
            <a:spAutoFit/>
          </a:bodyPr>
          <a:lstStyle/>
          <a:p>
            <a:r>
              <a:rPr lang="it-IT" sz="2800" spc="300" dirty="0">
                <a:latin typeface="Geometr212 Bk BT" panose="020B0604020204020204" pitchFamily="34" charset="0"/>
                <a:ea typeface="+mj-ea"/>
                <a:cs typeface="+mj-cs"/>
              </a:rPr>
              <a:t>PROGETTO   Ri.URB2</a:t>
            </a:r>
          </a:p>
        </p:txBody>
      </p:sp>
      <p:sp>
        <p:nvSpPr>
          <p:cNvPr id="34" name="Segnaposto contenuto 2"/>
          <p:cNvSpPr txBox="1">
            <a:spLocks/>
          </p:cNvSpPr>
          <p:nvPr/>
        </p:nvSpPr>
        <p:spPr>
          <a:xfrm>
            <a:off x="636319" y="1516977"/>
            <a:ext cx="2945081" cy="458787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2900" b="1" dirty="0" smtClean="0">
                <a:solidFill>
                  <a:schemeClr val="tx1"/>
                </a:solidFill>
              </a:rPr>
              <a:t>Ri.Urb</a:t>
            </a:r>
            <a:r>
              <a:rPr lang="it-IT" sz="2900" b="1" baseline="30000" dirty="0" smtClean="0">
                <a:solidFill>
                  <a:schemeClr val="tx1"/>
                </a:solidFill>
              </a:rPr>
              <a:t>2</a:t>
            </a:r>
            <a:r>
              <a:rPr lang="it-IT" sz="2900" dirty="0" smtClean="0">
                <a:solidFill>
                  <a:schemeClr val="tx1"/>
                </a:solidFill>
              </a:rPr>
              <a:t>  </a:t>
            </a:r>
          </a:p>
          <a:p>
            <a:pPr algn="l"/>
            <a:r>
              <a:rPr lang="it-IT" sz="2900" dirty="0" smtClean="0">
                <a:solidFill>
                  <a:schemeClr val="tx1"/>
                </a:solidFill>
              </a:rPr>
              <a:t>Interventi di Rigenerazione Urbana </a:t>
            </a:r>
          </a:p>
          <a:p>
            <a:pPr algn="l"/>
            <a:endParaRPr lang="it-IT" sz="2000" dirty="0" smtClean="0">
              <a:solidFill>
                <a:schemeClr val="tx1"/>
              </a:solidFill>
            </a:endParaRPr>
          </a:p>
          <a:p>
            <a:pPr algn="l">
              <a:lnSpc>
                <a:spcPct val="110000"/>
              </a:lnSpc>
              <a:spcBef>
                <a:spcPts val="0"/>
              </a:spcBef>
            </a:pPr>
            <a:r>
              <a:rPr lang="it-IT" sz="2000" dirty="0" smtClean="0">
                <a:solidFill>
                  <a:schemeClr val="tx1"/>
                </a:solidFill>
              </a:rPr>
              <a:t>Target: Riqualificazione connessione lungo </a:t>
            </a:r>
          </a:p>
          <a:p>
            <a:pPr algn="l">
              <a:lnSpc>
                <a:spcPct val="110000"/>
              </a:lnSpc>
              <a:spcBef>
                <a:spcPts val="0"/>
              </a:spcBef>
            </a:pPr>
            <a:r>
              <a:rPr lang="it-IT" sz="2000" dirty="0" smtClean="0">
                <a:solidFill>
                  <a:schemeClr val="tx1"/>
                </a:solidFill>
              </a:rPr>
              <a:t>              l’asse est-ovest Dugnano- Calderara</a:t>
            </a:r>
          </a:p>
          <a:p>
            <a:pPr algn="l">
              <a:lnSpc>
                <a:spcPct val="110000"/>
              </a:lnSpc>
              <a:spcBef>
                <a:spcPts val="0"/>
              </a:spcBef>
            </a:pPr>
            <a:endParaRPr lang="it-IT" sz="2000" dirty="0" smtClean="0">
              <a:solidFill>
                <a:schemeClr val="tx1"/>
              </a:solidFill>
            </a:endParaRPr>
          </a:p>
          <a:p>
            <a:pPr algn="l">
              <a:lnSpc>
                <a:spcPct val="110000"/>
              </a:lnSpc>
              <a:spcBef>
                <a:spcPts val="0"/>
              </a:spcBef>
            </a:pPr>
            <a:r>
              <a:rPr lang="it-IT" sz="2300" dirty="0" smtClean="0">
                <a:solidFill>
                  <a:schemeClr val="tx1"/>
                </a:solidFill>
              </a:rPr>
              <a:t>La proposta progettuale punta ad estendere e consolidare ulteriormente la connessione ciclabile del quartiere di Calderara con gli altri quartieri che compongono la municipalità spingendosi a </a:t>
            </a:r>
            <a:r>
              <a:rPr lang="it-IT" sz="2300" b="1" dirty="0" smtClean="0">
                <a:solidFill>
                  <a:schemeClr val="tx1"/>
                </a:solidFill>
              </a:rPr>
              <a:t>creare un asse portante est-ovest vocato alla mobilità sostenibile</a:t>
            </a:r>
            <a:r>
              <a:rPr lang="it-IT" sz="2300" dirty="0" smtClean="0">
                <a:solidFill>
                  <a:schemeClr val="tx1"/>
                </a:solidFill>
              </a:rPr>
              <a:t> che consenta il collegamento della periferia orientale della città con i poli di servizi del Palazzo Municipale, della Biblioteca e Centro Culturale </a:t>
            </a:r>
            <a:r>
              <a:rPr lang="it-IT" sz="2300" dirty="0" err="1" smtClean="0">
                <a:solidFill>
                  <a:schemeClr val="tx1"/>
                </a:solidFill>
              </a:rPr>
              <a:t>Tilane</a:t>
            </a:r>
            <a:r>
              <a:rPr lang="it-IT" sz="2300" dirty="0" smtClean="0">
                <a:solidFill>
                  <a:schemeClr val="tx1"/>
                </a:solidFill>
              </a:rPr>
              <a:t> e della Stazione ferroviaria FNM di Paderno e, in una logica di reciprocità, consenta di raggiungere i poli di servizi di futura realizzazione o riqualificazione ubicati in Calderara dagli abitanti degli altri quartieri. La definizione di questa connessione ciclabile sarà inquadrata all’interno di un </a:t>
            </a:r>
            <a:r>
              <a:rPr lang="it-IT" sz="2300" b="1" dirty="0" smtClean="0">
                <a:solidFill>
                  <a:schemeClr val="tx1"/>
                </a:solidFill>
              </a:rPr>
              <a:t>insieme coordinato di interventi di riqualificazione di aree aperte pubbliche significative</a:t>
            </a:r>
            <a:r>
              <a:rPr lang="it-IT" sz="2300" dirty="0" smtClean="0">
                <a:solidFill>
                  <a:schemeClr val="tx1"/>
                </a:solidFill>
              </a:rPr>
              <a:t>, site lungo il percorso, al fine di ottenere un’immagine di decoro e qualità urbana diffusa e conferire unitarietà e riconoscibilità ad un ampio sistema di spazi collettivi.</a:t>
            </a:r>
          </a:p>
          <a:p>
            <a:pPr algn="l">
              <a:lnSpc>
                <a:spcPct val="110000"/>
              </a:lnSpc>
              <a:spcBef>
                <a:spcPts val="0"/>
              </a:spcBef>
            </a:pPr>
            <a:endParaRPr lang="it-IT" sz="2000" dirty="0" smtClean="0"/>
          </a:p>
        </p:txBody>
      </p:sp>
    </p:spTree>
    <p:extLst>
      <p:ext uri="{BB962C8B-B14F-4D97-AF65-F5344CB8AC3E}">
        <p14:creationId xmlns:p14="http://schemas.microsoft.com/office/powerpoint/2010/main" val="2069719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8763000" y="685800"/>
            <a:ext cx="381000" cy="6172200"/>
          </a:xfrm>
          <a:prstGeom prst="rect">
            <a:avLst/>
          </a:prstGeom>
          <a:solidFill>
            <a:srgbClr val="EDD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CasellaDiTesto 32"/>
          <p:cNvSpPr txBox="1"/>
          <p:nvPr/>
        </p:nvSpPr>
        <p:spPr>
          <a:xfrm>
            <a:off x="609600" y="610274"/>
            <a:ext cx="7558217" cy="523220"/>
          </a:xfrm>
          <a:prstGeom prst="rect">
            <a:avLst/>
          </a:prstGeom>
          <a:noFill/>
        </p:spPr>
        <p:txBody>
          <a:bodyPr wrap="square" rtlCol="0">
            <a:spAutoFit/>
          </a:bodyPr>
          <a:lstStyle/>
          <a:p>
            <a:r>
              <a:rPr lang="it-IT" sz="2800" spc="300" dirty="0">
                <a:latin typeface="Geometr212 Bk BT" panose="020B0604020204020204" pitchFamily="34" charset="0"/>
                <a:ea typeface="+mj-ea"/>
                <a:cs typeface="+mj-cs"/>
              </a:rPr>
              <a:t>PROGETTO   Ri.URB2</a:t>
            </a:r>
          </a:p>
        </p:txBody>
      </p:sp>
      <p:pic>
        <p:nvPicPr>
          <p:cNvPr id="35" name="Immagine 34"/>
          <p:cNvPicPr/>
          <p:nvPr/>
        </p:nvPicPr>
        <p:blipFill>
          <a:blip r:embed="rId3">
            <a:extLst>
              <a:ext uri="{28A0092B-C50C-407E-A947-70E740481C1C}">
                <a14:useLocalDpi xmlns:a14="http://schemas.microsoft.com/office/drawing/2010/main" val="0"/>
              </a:ext>
            </a:extLst>
          </a:blip>
          <a:stretch>
            <a:fillRect/>
          </a:stretch>
        </p:blipFill>
        <p:spPr>
          <a:xfrm>
            <a:off x="436245" y="1639887"/>
            <a:ext cx="8271510" cy="4274185"/>
          </a:xfrm>
          <a:prstGeom prst="rect">
            <a:avLst/>
          </a:prstGeom>
        </p:spPr>
      </p:pic>
      <p:sp>
        <p:nvSpPr>
          <p:cNvPr id="65" name="Casella di testo 2"/>
          <p:cNvSpPr txBox="1">
            <a:spLocks noChangeArrowheads="1"/>
          </p:cNvSpPr>
          <p:nvPr/>
        </p:nvSpPr>
        <p:spPr bwMode="auto">
          <a:xfrm>
            <a:off x="228600" y="5401945"/>
            <a:ext cx="845185" cy="6178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it-IT" sz="800">
                <a:solidFill>
                  <a:srgbClr val="000000"/>
                </a:solidFill>
                <a:effectLst/>
                <a:latin typeface="Arial"/>
                <a:ea typeface="Calibri"/>
                <a:cs typeface="Tahoma"/>
              </a:rPr>
              <a:t>BIBLIOTECA E CENTRO CULTURALE TILANE</a:t>
            </a:r>
            <a:endParaRPr lang="it-IT" sz="1000">
              <a:solidFill>
                <a:srgbClr val="000000"/>
              </a:solidFill>
              <a:effectLst/>
              <a:latin typeface="Times New Roman"/>
              <a:ea typeface="Calibri"/>
              <a:cs typeface="Tahoma"/>
            </a:endParaRPr>
          </a:p>
        </p:txBody>
      </p:sp>
      <p:sp>
        <p:nvSpPr>
          <p:cNvPr id="66" name="Casella di testo 2"/>
          <p:cNvSpPr txBox="1">
            <a:spLocks noChangeArrowheads="1"/>
          </p:cNvSpPr>
          <p:nvPr/>
        </p:nvSpPr>
        <p:spPr bwMode="auto">
          <a:xfrm>
            <a:off x="609600" y="3886200"/>
            <a:ext cx="793115" cy="3276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it-IT" sz="800">
                <a:solidFill>
                  <a:srgbClr val="000000"/>
                </a:solidFill>
                <a:effectLst/>
                <a:latin typeface="Arial"/>
                <a:ea typeface="Calibri"/>
                <a:cs typeface="Tahoma"/>
              </a:rPr>
              <a:t>PIAZZA MERCATO</a:t>
            </a:r>
            <a:endParaRPr lang="it-IT" sz="1000">
              <a:solidFill>
                <a:srgbClr val="000000"/>
              </a:solidFill>
              <a:effectLst/>
              <a:latin typeface="Times New Roman"/>
              <a:ea typeface="Calibri"/>
              <a:cs typeface="Tahoma"/>
            </a:endParaRPr>
          </a:p>
        </p:txBody>
      </p:sp>
      <p:sp>
        <p:nvSpPr>
          <p:cNvPr id="67" name="Casella di testo 2"/>
          <p:cNvSpPr txBox="1">
            <a:spLocks noChangeArrowheads="1"/>
          </p:cNvSpPr>
          <p:nvPr/>
        </p:nvSpPr>
        <p:spPr bwMode="auto">
          <a:xfrm>
            <a:off x="1371600" y="5158740"/>
            <a:ext cx="767715" cy="3276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it-IT" sz="800">
                <a:solidFill>
                  <a:srgbClr val="000000"/>
                </a:solidFill>
                <a:effectLst/>
                <a:latin typeface="Arial"/>
                <a:ea typeface="Calibri"/>
                <a:cs typeface="Tahoma"/>
              </a:rPr>
              <a:t>STAZIONE FNM</a:t>
            </a:r>
            <a:endParaRPr lang="it-IT" sz="1000">
              <a:solidFill>
                <a:srgbClr val="000000"/>
              </a:solidFill>
              <a:effectLst/>
              <a:latin typeface="Times New Roman"/>
              <a:ea typeface="Calibri"/>
              <a:cs typeface="Tahoma"/>
            </a:endParaRPr>
          </a:p>
        </p:txBody>
      </p:sp>
      <p:sp>
        <p:nvSpPr>
          <p:cNvPr id="68" name="Casella di testo 2"/>
          <p:cNvSpPr txBox="1">
            <a:spLocks noChangeArrowheads="1"/>
          </p:cNvSpPr>
          <p:nvPr/>
        </p:nvSpPr>
        <p:spPr bwMode="auto">
          <a:xfrm>
            <a:off x="1676400" y="3914140"/>
            <a:ext cx="827405" cy="3530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it-IT" sz="800">
                <a:solidFill>
                  <a:srgbClr val="000000"/>
                </a:solidFill>
                <a:effectLst/>
                <a:latin typeface="Arial"/>
                <a:ea typeface="Calibri"/>
                <a:cs typeface="Tahoma"/>
              </a:rPr>
              <a:t>PALAZZO</a:t>
            </a:r>
            <a:endParaRPr lang="it-IT" sz="1000">
              <a:solidFill>
                <a:srgbClr val="000000"/>
              </a:solidFill>
              <a:effectLst/>
              <a:latin typeface="Times New Roman"/>
              <a:ea typeface="Calibri"/>
              <a:cs typeface="Tahoma"/>
            </a:endParaRPr>
          </a:p>
          <a:p>
            <a:pPr algn="ctr">
              <a:spcAft>
                <a:spcPts val="0"/>
              </a:spcAft>
            </a:pPr>
            <a:r>
              <a:rPr lang="it-IT" sz="800">
                <a:solidFill>
                  <a:srgbClr val="000000"/>
                </a:solidFill>
                <a:effectLst/>
                <a:latin typeface="Arial"/>
                <a:ea typeface="Calibri"/>
                <a:cs typeface="Tahoma"/>
              </a:rPr>
              <a:t>MUNICIPALE</a:t>
            </a:r>
            <a:endParaRPr lang="it-IT" sz="1000">
              <a:solidFill>
                <a:srgbClr val="000000"/>
              </a:solidFill>
              <a:effectLst/>
              <a:latin typeface="Times New Roman"/>
              <a:ea typeface="Calibri"/>
              <a:cs typeface="Tahoma"/>
            </a:endParaRPr>
          </a:p>
        </p:txBody>
      </p:sp>
      <p:sp>
        <p:nvSpPr>
          <p:cNvPr id="69" name="Casella di testo 2"/>
          <p:cNvSpPr txBox="1">
            <a:spLocks noChangeArrowheads="1"/>
          </p:cNvSpPr>
          <p:nvPr/>
        </p:nvSpPr>
        <p:spPr bwMode="auto">
          <a:xfrm>
            <a:off x="5848667" y="1920875"/>
            <a:ext cx="586105" cy="5175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it-IT" sz="800">
                <a:solidFill>
                  <a:srgbClr val="000000"/>
                </a:solidFill>
                <a:effectLst/>
                <a:latin typeface="Arial"/>
                <a:ea typeface="Calibri"/>
                <a:cs typeface="Tahoma"/>
              </a:rPr>
              <a:t>PARCO LAGO NORD</a:t>
            </a:r>
            <a:endParaRPr lang="it-IT" sz="1000">
              <a:solidFill>
                <a:srgbClr val="000000"/>
              </a:solidFill>
              <a:effectLst/>
              <a:latin typeface="Times New Roman"/>
              <a:ea typeface="Calibri"/>
              <a:cs typeface="Tahoma"/>
            </a:endParaRPr>
          </a:p>
        </p:txBody>
      </p:sp>
      <p:sp>
        <p:nvSpPr>
          <p:cNvPr id="70" name="Casella di testo 2"/>
          <p:cNvSpPr txBox="1">
            <a:spLocks noChangeArrowheads="1"/>
          </p:cNvSpPr>
          <p:nvPr/>
        </p:nvSpPr>
        <p:spPr bwMode="auto">
          <a:xfrm>
            <a:off x="5867400" y="5578475"/>
            <a:ext cx="914400" cy="5175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it-IT" sz="800" dirty="0">
                <a:solidFill>
                  <a:srgbClr val="000000"/>
                </a:solidFill>
                <a:effectLst/>
                <a:latin typeface="Arial"/>
                <a:ea typeface="Calibri"/>
                <a:cs typeface="Tahoma"/>
              </a:rPr>
              <a:t>NUOVO PARCO DELL’ACQUA</a:t>
            </a:r>
            <a:endParaRPr lang="it-IT" sz="1000" dirty="0">
              <a:solidFill>
                <a:srgbClr val="000000"/>
              </a:solidFill>
              <a:effectLst/>
              <a:latin typeface="Times New Roman"/>
              <a:ea typeface="Calibri"/>
              <a:cs typeface="Tahoma"/>
            </a:endParaRPr>
          </a:p>
        </p:txBody>
      </p:sp>
      <p:sp>
        <p:nvSpPr>
          <p:cNvPr id="72" name="Casella di testo 2"/>
          <p:cNvSpPr txBox="1">
            <a:spLocks noChangeArrowheads="1"/>
          </p:cNvSpPr>
          <p:nvPr/>
        </p:nvSpPr>
        <p:spPr bwMode="auto">
          <a:xfrm>
            <a:off x="6477000" y="3648075"/>
            <a:ext cx="800100" cy="4667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it-IT" sz="800" dirty="0">
                <a:solidFill>
                  <a:srgbClr val="000000"/>
                </a:solidFill>
                <a:effectLst/>
                <a:latin typeface="Arial"/>
                <a:ea typeface="Calibri"/>
                <a:cs typeface="Tahoma"/>
              </a:rPr>
              <a:t>Scuola </a:t>
            </a:r>
            <a:endParaRPr lang="it-IT" sz="1000" dirty="0">
              <a:solidFill>
                <a:srgbClr val="000000"/>
              </a:solidFill>
              <a:effectLst/>
              <a:latin typeface="Times New Roman"/>
              <a:ea typeface="Calibri"/>
              <a:cs typeface="Tahoma"/>
            </a:endParaRPr>
          </a:p>
          <a:p>
            <a:pPr algn="just">
              <a:spcAft>
                <a:spcPts val="0"/>
              </a:spcAft>
            </a:pPr>
            <a:r>
              <a:rPr lang="it-IT" sz="800" dirty="0">
                <a:solidFill>
                  <a:srgbClr val="000000"/>
                </a:solidFill>
                <a:effectLst/>
                <a:latin typeface="Arial"/>
                <a:ea typeface="Calibri"/>
                <a:cs typeface="Tahoma"/>
              </a:rPr>
              <a:t>secondaria  CROCI</a:t>
            </a:r>
            <a:endParaRPr lang="it-IT" sz="1000" dirty="0">
              <a:solidFill>
                <a:srgbClr val="000000"/>
              </a:solidFill>
              <a:effectLst/>
              <a:latin typeface="Times New Roman"/>
              <a:ea typeface="Calibri"/>
              <a:cs typeface="Tahoma"/>
            </a:endParaRPr>
          </a:p>
        </p:txBody>
      </p:sp>
      <p:grpSp>
        <p:nvGrpSpPr>
          <p:cNvPr id="36" name="Gruppo 35"/>
          <p:cNvGrpSpPr/>
          <p:nvPr/>
        </p:nvGrpSpPr>
        <p:grpSpPr>
          <a:xfrm>
            <a:off x="436245" y="2271076"/>
            <a:ext cx="8604248" cy="3504568"/>
            <a:chOff x="0" y="0"/>
            <a:chExt cx="8604797" cy="3504766"/>
          </a:xfrm>
        </p:grpSpPr>
        <p:cxnSp>
          <p:nvCxnSpPr>
            <p:cNvPr id="37" name="Connettore 1 36"/>
            <p:cNvCxnSpPr/>
            <p:nvPr/>
          </p:nvCxnSpPr>
          <p:spPr>
            <a:xfrm flipV="1">
              <a:off x="3495675" y="2190750"/>
              <a:ext cx="1725879" cy="635890"/>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rot="60000" flipV="1">
              <a:off x="4238625" y="400050"/>
              <a:ext cx="3740400" cy="1314000"/>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H="1" flipV="1">
              <a:off x="4229100" y="1676400"/>
              <a:ext cx="259715" cy="760730"/>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flipV="1">
              <a:off x="638175" y="2400300"/>
              <a:ext cx="660400" cy="96520"/>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V="1">
              <a:off x="2124075" y="2124075"/>
              <a:ext cx="671830" cy="85725"/>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flipH="1" flipV="1">
              <a:off x="3209925" y="2124075"/>
              <a:ext cx="290195" cy="709295"/>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2790825" y="2124075"/>
              <a:ext cx="405130" cy="0"/>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Ovale 43"/>
            <p:cNvSpPr/>
            <p:nvPr/>
          </p:nvSpPr>
          <p:spPr>
            <a:xfrm>
              <a:off x="2343150" y="2190750"/>
              <a:ext cx="280035" cy="29591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5" name="Ovale 44"/>
            <p:cNvSpPr/>
            <p:nvPr/>
          </p:nvSpPr>
          <p:spPr>
            <a:xfrm>
              <a:off x="4410075" y="1971675"/>
              <a:ext cx="191135" cy="1885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6" name="Ovale 45"/>
            <p:cNvSpPr/>
            <p:nvPr/>
          </p:nvSpPr>
          <p:spPr>
            <a:xfrm>
              <a:off x="4591050" y="2867025"/>
              <a:ext cx="191135" cy="1885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7" name="Ovale 46"/>
            <p:cNvSpPr/>
            <p:nvPr/>
          </p:nvSpPr>
          <p:spPr>
            <a:xfrm>
              <a:off x="7239000" y="1104900"/>
              <a:ext cx="191135" cy="1885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8" name="Ovale 47"/>
            <p:cNvSpPr/>
            <p:nvPr/>
          </p:nvSpPr>
          <p:spPr>
            <a:xfrm>
              <a:off x="6124575" y="1104900"/>
              <a:ext cx="191135" cy="1885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9" name="Ovale 48"/>
            <p:cNvSpPr/>
            <p:nvPr/>
          </p:nvSpPr>
          <p:spPr>
            <a:xfrm>
              <a:off x="5772150" y="1428750"/>
              <a:ext cx="191135" cy="1885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50" name="Ovale 49"/>
            <p:cNvSpPr/>
            <p:nvPr/>
          </p:nvSpPr>
          <p:spPr>
            <a:xfrm>
              <a:off x="5048250" y="2238375"/>
              <a:ext cx="191135" cy="1885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51" name="Figura a mano libera 50"/>
            <p:cNvSpPr/>
            <p:nvPr/>
          </p:nvSpPr>
          <p:spPr>
            <a:xfrm>
              <a:off x="0" y="0"/>
              <a:ext cx="8604797" cy="3504766"/>
            </a:xfrm>
            <a:custGeom>
              <a:avLst/>
              <a:gdLst>
                <a:gd name="connsiteX0" fmla="*/ 142953 w 8604797"/>
                <a:gd name="connsiteY0" fmla="*/ 2276992 h 3504766"/>
                <a:gd name="connsiteX1" fmla="*/ 770274 w 8604797"/>
                <a:gd name="connsiteY1" fmla="*/ 2138769 h 3504766"/>
                <a:gd name="connsiteX2" fmla="*/ 1408227 w 8604797"/>
                <a:gd name="connsiteY2" fmla="*/ 2106871 h 3504766"/>
                <a:gd name="connsiteX3" fmla="*/ 2248199 w 8604797"/>
                <a:gd name="connsiteY3" fmla="*/ 1958015 h 3504766"/>
                <a:gd name="connsiteX4" fmla="*/ 3364618 w 8604797"/>
                <a:gd name="connsiteY4" fmla="*/ 1798527 h 3504766"/>
                <a:gd name="connsiteX5" fmla="*/ 4470404 w 8604797"/>
                <a:gd name="connsiteY5" fmla="*/ 1298797 h 3504766"/>
                <a:gd name="connsiteX6" fmla="*/ 4725585 w 8604797"/>
                <a:gd name="connsiteY6" fmla="*/ 384397 h 3504766"/>
                <a:gd name="connsiteX7" fmla="*/ 5267846 w 8604797"/>
                <a:gd name="connsiteY7" fmla="*/ 193011 h 3504766"/>
                <a:gd name="connsiteX8" fmla="*/ 5746311 w 8604797"/>
                <a:gd name="connsiteY8" fmla="*/ 671476 h 3504766"/>
                <a:gd name="connsiteX9" fmla="*/ 6575650 w 8604797"/>
                <a:gd name="connsiteY9" fmla="*/ 533253 h 3504766"/>
                <a:gd name="connsiteX10" fmla="*/ 7351827 w 8604797"/>
                <a:gd name="connsiteY10" fmla="*/ 203643 h 3504766"/>
                <a:gd name="connsiteX11" fmla="*/ 8298125 w 8604797"/>
                <a:gd name="connsiteY11" fmla="*/ 1625 h 3504766"/>
                <a:gd name="connsiteX12" fmla="*/ 8595836 w 8604797"/>
                <a:gd name="connsiteY12" fmla="*/ 309969 h 3504766"/>
                <a:gd name="connsiteX13" fmla="*/ 8021678 w 8604797"/>
                <a:gd name="connsiteY13" fmla="*/ 947922 h 3504766"/>
                <a:gd name="connsiteX14" fmla="*/ 7330562 w 8604797"/>
                <a:gd name="connsiteY14" fmla="*/ 1553978 h 3504766"/>
                <a:gd name="connsiteX15" fmla="*/ 6352367 w 8604797"/>
                <a:gd name="connsiteY15" fmla="*/ 1958015 h 3504766"/>
                <a:gd name="connsiteX16" fmla="*/ 5788841 w 8604797"/>
                <a:gd name="connsiteY16" fmla="*/ 2872415 h 3504766"/>
                <a:gd name="connsiteX17" fmla="*/ 5374171 w 8604797"/>
                <a:gd name="connsiteY17" fmla="*/ 3414676 h 3504766"/>
                <a:gd name="connsiteX18" fmla="*/ 4459771 w 8604797"/>
                <a:gd name="connsiteY18" fmla="*/ 3457206 h 3504766"/>
                <a:gd name="connsiteX19" fmla="*/ 3864348 w 8604797"/>
                <a:gd name="connsiteY19" fmla="*/ 2936211 h 3504766"/>
                <a:gd name="connsiteX20" fmla="*/ 3290190 w 8604797"/>
                <a:gd name="connsiteY20" fmla="*/ 3085067 h 3504766"/>
                <a:gd name="connsiteX21" fmla="*/ 2684134 w 8604797"/>
                <a:gd name="connsiteY21" fmla="*/ 2670397 h 3504766"/>
                <a:gd name="connsiteX22" fmla="*/ 1886692 w 8604797"/>
                <a:gd name="connsiteY22" fmla="*/ 2649132 h 3504766"/>
                <a:gd name="connsiteX23" fmla="*/ 1142413 w 8604797"/>
                <a:gd name="connsiteY23" fmla="*/ 2766090 h 3504766"/>
                <a:gd name="connsiteX24" fmla="*/ 461929 w 8604797"/>
                <a:gd name="connsiteY24" fmla="*/ 2946843 h 3504766"/>
                <a:gd name="connsiteX25" fmla="*/ 79157 w 8604797"/>
                <a:gd name="connsiteY25" fmla="*/ 2744825 h 3504766"/>
                <a:gd name="connsiteX26" fmla="*/ 25994 w 8604797"/>
                <a:gd name="connsiteY26" fmla="*/ 2393950 h 3504766"/>
                <a:gd name="connsiteX27" fmla="*/ 398134 w 8604797"/>
                <a:gd name="connsiteY27" fmla="*/ 2160034 h 350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04797" h="3504766">
                  <a:moveTo>
                    <a:pt x="142953" y="2276992"/>
                  </a:moveTo>
                  <a:cubicBezTo>
                    <a:pt x="351174" y="2222057"/>
                    <a:pt x="559395" y="2167122"/>
                    <a:pt x="770274" y="2138769"/>
                  </a:cubicBezTo>
                  <a:cubicBezTo>
                    <a:pt x="981153" y="2110415"/>
                    <a:pt x="1161906" y="2136997"/>
                    <a:pt x="1408227" y="2106871"/>
                  </a:cubicBezTo>
                  <a:cubicBezTo>
                    <a:pt x="1654548" y="2076745"/>
                    <a:pt x="1922134" y="2009406"/>
                    <a:pt x="2248199" y="1958015"/>
                  </a:cubicBezTo>
                  <a:cubicBezTo>
                    <a:pt x="2574264" y="1906624"/>
                    <a:pt x="2994251" y="1908397"/>
                    <a:pt x="3364618" y="1798527"/>
                  </a:cubicBezTo>
                  <a:cubicBezTo>
                    <a:pt x="3734985" y="1688657"/>
                    <a:pt x="4243576" y="1534485"/>
                    <a:pt x="4470404" y="1298797"/>
                  </a:cubicBezTo>
                  <a:cubicBezTo>
                    <a:pt x="4697232" y="1063109"/>
                    <a:pt x="4592678" y="568695"/>
                    <a:pt x="4725585" y="384397"/>
                  </a:cubicBezTo>
                  <a:cubicBezTo>
                    <a:pt x="4858492" y="200099"/>
                    <a:pt x="5097725" y="145164"/>
                    <a:pt x="5267846" y="193011"/>
                  </a:cubicBezTo>
                  <a:cubicBezTo>
                    <a:pt x="5437967" y="240857"/>
                    <a:pt x="5528344" y="614769"/>
                    <a:pt x="5746311" y="671476"/>
                  </a:cubicBezTo>
                  <a:cubicBezTo>
                    <a:pt x="5964278" y="728183"/>
                    <a:pt x="6308064" y="611225"/>
                    <a:pt x="6575650" y="533253"/>
                  </a:cubicBezTo>
                  <a:cubicBezTo>
                    <a:pt x="6843236" y="455281"/>
                    <a:pt x="7064748" y="292248"/>
                    <a:pt x="7351827" y="203643"/>
                  </a:cubicBezTo>
                  <a:cubicBezTo>
                    <a:pt x="7638906" y="115038"/>
                    <a:pt x="8090790" y="-16096"/>
                    <a:pt x="8298125" y="1625"/>
                  </a:cubicBezTo>
                  <a:cubicBezTo>
                    <a:pt x="8505460" y="19346"/>
                    <a:pt x="8641910" y="152253"/>
                    <a:pt x="8595836" y="309969"/>
                  </a:cubicBezTo>
                  <a:cubicBezTo>
                    <a:pt x="8549762" y="467685"/>
                    <a:pt x="8232557" y="740587"/>
                    <a:pt x="8021678" y="947922"/>
                  </a:cubicBezTo>
                  <a:cubicBezTo>
                    <a:pt x="7810799" y="1155257"/>
                    <a:pt x="7608780" y="1385629"/>
                    <a:pt x="7330562" y="1553978"/>
                  </a:cubicBezTo>
                  <a:cubicBezTo>
                    <a:pt x="7052344" y="1722327"/>
                    <a:pt x="6609320" y="1738276"/>
                    <a:pt x="6352367" y="1958015"/>
                  </a:cubicBezTo>
                  <a:cubicBezTo>
                    <a:pt x="6095414" y="2177754"/>
                    <a:pt x="5951874" y="2629638"/>
                    <a:pt x="5788841" y="2872415"/>
                  </a:cubicBezTo>
                  <a:cubicBezTo>
                    <a:pt x="5625808" y="3115192"/>
                    <a:pt x="5595683" y="3317211"/>
                    <a:pt x="5374171" y="3414676"/>
                  </a:cubicBezTo>
                  <a:cubicBezTo>
                    <a:pt x="5152659" y="3512141"/>
                    <a:pt x="4711408" y="3536950"/>
                    <a:pt x="4459771" y="3457206"/>
                  </a:cubicBezTo>
                  <a:cubicBezTo>
                    <a:pt x="4208134" y="3377462"/>
                    <a:pt x="4059278" y="2998234"/>
                    <a:pt x="3864348" y="2936211"/>
                  </a:cubicBezTo>
                  <a:cubicBezTo>
                    <a:pt x="3669418" y="2874188"/>
                    <a:pt x="3486892" y="3129369"/>
                    <a:pt x="3290190" y="3085067"/>
                  </a:cubicBezTo>
                  <a:cubicBezTo>
                    <a:pt x="3093488" y="3040765"/>
                    <a:pt x="2918050" y="2743053"/>
                    <a:pt x="2684134" y="2670397"/>
                  </a:cubicBezTo>
                  <a:cubicBezTo>
                    <a:pt x="2450218" y="2597741"/>
                    <a:pt x="2143646" y="2633183"/>
                    <a:pt x="1886692" y="2649132"/>
                  </a:cubicBezTo>
                  <a:cubicBezTo>
                    <a:pt x="1629738" y="2665081"/>
                    <a:pt x="1379873" y="2716472"/>
                    <a:pt x="1142413" y="2766090"/>
                  </a:cubicBezTo>
                  <a:cubicBezTo>
                    <a:pt x="904953" y="2815708"/>
                    <a:pt x="639138" y="2950387"/>
                    <a:pt x="461929" y="2946843"/>
                  </a:cubicBezTo>
                  <a:cubicBezTo>
                    <a:pt x="284720" y="2943299"/>
                    <a:pt x="151813" y="2836974"/>
                    <a:pt x="79157" y="2744825"/>
                  </a:cubicBezTo>
                  <a:cubicBezTo>
                    <a:pt x="6501" y="2652676"/>
                    <a:pt x="-27169" y="2491415"/>
                    <a:pt x="25994" y="2393950"/>
                  </a:cubicBezTo>
                  <a:cubicBezTo>
                    <a:pt x="79157" y="2296485"/>
                    <a:pt x="238645" y="2228259"/>
                    <a:pt x="398134" y="2160034"/>
                  </a:cubicBezTo>
                </a:path>
              </a:pathLst>
            </a:cu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cxnSp>
          <p:nvCxnSpPr>
            <p:cNvPr id="52" name="Connettore 1 51"/>
            <p:cNvCxnSpPr/>
            <p:nvPr/>
          </p:nvCxnSpPr>
          <p:spPr>
            <a:xfrm flipV="1">
              <a:off x="1295400" y="2200275"/>
              <a:ext cx="827405" cy="191135"/>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sp>
          <p:nvSpPr>
            <p:cNvPr id="53" name="Ovale 52"/>
            <p:cNvSpPr/>
            <p:nvPr/>
          </p:nvSpPr>
          <p:spPr>
            <a:xfrm>
              <a:off x="1552575" y="2162175"/>
              <a:ext cx="191135" cy="1885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54" name="Ovale 53"/>
            <p:cNvSpPr/>
            <p:nvPr/>
          </p:nvSpPr>
          <p:spPr>
            <a:xfrm>
              <a:off x="981075" y="2209800"/>
              <a:ext cx="191135" cy="1885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55" name="Rettangolo 54"/>
            <p:cNvSpPr/>
            <p:nvPr/>
          </p:nvSpPr>
          <p:spPr>
            <a:xfrm>
              <a:off x="238125" y="2381250"/>
              <a:ext cx="292499" cy="32960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56" name="Rettangolo 55"/>
            <p:cNvSpPr/>
            <p:nvPr/>
          </p:nvSpPr>
          <p:spPr>
            <a:xfrm>
              <a:off x="4933950" y="352425"/>
              <a:ext cx="292499" cy="329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57" name="Ovale 56"/>
            <p:cNvSpPr/>
            <p:nvPr/>
          </p:nvSpPr>
          <p:spPr>
            <a:xfrm>
              <a:off x="2867025" y="2209800"/>
              <a:ext cx="280035" cy="29591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cxnSp>
          <p:nvCxnSpPr>
            <p:cNvPr id="58" name="Connettore 1 57"/>
            <p:cNvCxnSpPr/>
            <p:nvPr/>
          </p:nvCxnSpPr>
          <p:spPr>
            <a:xfrm flipH="1" flipV="1">
              <a:off x="4695825" y="2362200"/>
              <a:ext cx="160655" cy="466090"/>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sp>
          <p:nvSpPr>
            <p:cNvPr id="59" name="Rettangolo 58"/>
            <p:cNvSpPr/>
            <p:nvPr/>
          </p:nvSpPr>
          <p:spPr>
            <a:xfrm>
              <a:off x="4924425" y="3086100"/>
              <a:ext cx="292100" cy="329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60" name="Ovale 59"/>
            <p:cNvSpPr/>
            <p:nvPr/>
          </p:nvSpPr>
          <p:spPr>
            <a:xfrm>
              <a:off x="4762500" y="2343150"/>
              <a:ext cx="191135" cy="1885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cxnSp>
          <p:nvCxnSpPr>
            <p:cNvPr id="61" name="Connettore 1 60"/>
            <p:cNvCxnSpPr/>
            <p:nvPr/>
          </p:nvCxnSpPr>
          <p:spPr>
            <a:xfrm flipH="1" flipV="1">
              <a:off x="5029200" y="2705100"/>
              <a:ext cx="102235" cy="299720"/>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flipH="1" flipV="1">
              <a:off x="4981575" y="800100"/>
              <a:ext cx="189028" cy="575818"/>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flipH="1">
              <a:off x="4838700" y="2667000"/>
              <a:ext cx="350621" cy="138989"/>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sp>
          <p:nvSpPr>
            <p:cNvPr id="64" name="Ovale 63"/>
            <p:cNvSpPr/>
            <p:nvPr/>
          </p:nvSpPr>
          <p:spPr>
            <a:xfrm>
              <a:off x="5124450" y="2619375"/>
              <a:ext cx="191135" cy="1885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sp>
        <p:nvSpPr>
          <p:cNvPr id="71" name="Casella di testo 2"/>
          <p:cNvSpPr txBox="1">
            <a:spLocks noChangeArrowheads="1"/>
          </p:cNvSpPr>
          <p:nvPr/>
        </p:nvSpPr>
        <p:spPr bwMode="auto">
          <a:xfrm>
            <a:off x="5791200" y="4495800"/>
            <a:ext cx="914400" cy="3435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it-IT" sz="800" dirty="0">
                <a:solidFill>
                  <a:srgbClr val="000000"/>
                </a:solidFill>
                <a:effectLst/>
                <a:latin typeface="Arial"/>
                <a:ea typeface="Calibri"/>
                <a:cs typeface="Tahoma"/>
              </a:rPr>
              <a:t>Scuola primaria</a:t>
            </a:r>
            <a:endParaRPr lang="it-IT" sz="1000" dirty="0">
              <a:solidFill>
                <a:srgbClr val="000000"/>
              </a:solidFill>
              <a:effectLst/>
              <a:latin typeface="Times New Roman"/>
              <a:ea typeface="Calibri"/>
              <a:cs typeface="Tahoma"/>
            </a:endParaRPr>
          </a:p>
          <a:p>
            <a:pPr algn="just">
              <a:spcAft>
                <a:spcPts val="0"/>
              </a:spcAft>
            </a:pPr>
            <a:r>
              <a:rPr lang="it-IT" sz="800" dirty="0">
                <a:solidFill>
                  <a:srgbClr val="000000"/>
                </a:solidFill>
                <a:effectLst/>
                <a:latin typeface="Arial"/>
                <a:ea typeface="Calibri"/>
                <a:cs typeface="Tahoma"/>
              </a:rPr>
              <a:t>DON MINZONI</a:t>
            </a:r>
            <a:endParaRPr lang="it-IT" sz="1000" dirty="0">
              <a:solidFill>
                <a:srgbClr val="000000"/>
              </a:solidFill>
              <a:effectLst/>
              <a:latin typeface="Times New Roman"/>
              <a:ea typeface="Calibri"/>
              <a:cs typeface="Tahoma"/>
            </a:endParaRPr>
          </a:p>
        </p:txBody>
      </p:sp>
    </p:spTree>
    <p:extLst>
      <p:ext uri="{BB962C8B-B14F-4D97-AF65-F5344CB8AC3E}">
        <p14:creationId xmlns:p14="http://schemas.microsoft.com/office/powerpoint/2010/main" val="1611965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3072</TotalTime>
  <Words>4357</Words>
  <Application>Microsoft Office PowerPoint</Application>
  <PresentationFormat>Presentazione su schermo (4:3)</PresentationFormat>
  <Paragraphs>513</Paragraphs>
  <Slides>40</Slides>
  <Notes>40</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Office Theme</vt:lpstr>
      <vt:lpstr>  Opportunità professionali e PNRR  L’esperienza di un Comune  della Città Metropolitana di Milano Progetti PNRR a Paderno Dugnano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CONOSCENZA,  TUTELA E VALORIZZAZIONE DEL PAESAGGIO</dc:title>
  <dc:creator>francesca simonetti</dc:creator>
  <cp:lastModifiedBy>ferripa</cp:lastModifiedBy>
  <cp:revision>440</cp:revision>
  <cp:lastPrinted>2015-03-09T15:44:38Z</cp:lastPrinted>
  <dcterms:created xsi:type="dcterms:W3CDTF">2006-08-16T00:00:00Z</dcterms:created>
  <dcterms:modified xsi:type="dcterms:W3CDTF">2022-06-29T17:46:09Z</dcterms:modified>
</cp:coreProperties>
</file>